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6" r:id="rId2"/>
    <p:sldId id="455" r:id="rId3"/>
    <p:sldId id="371" r:id="rId4"/>
    <p:sldId id="462" r:id="rId5"/>
    <p:sldId id="436" r:id="rId6"/>
    <p:sldId id="437" r:id="rId7"/>
    <p:sldId id="441" r:id="rId8"/>
    <p:sldId id="442" r:id="rId9"/>
    <p:sldId id="453" r:id="rId10"/>
    <p:sldId id="454" r:id="rId11"/>
    <p:sldId id="449" r:id="rId12"/>
    <p:sldId id="372" r:id="rId13"/>
    <p:sldId id="374" r:id="rId14"/>
    <p:sldId id="392" r:id="rId15"/>
    <p:sldId id="373" r:id="rId16"/>
    <p:sldId id="444" r:id="rId17"/>
    <p:sldId id="376" r:id="rId18"/>
    <p:sldId id="452" r:id="rId19"/>
    <p:sldId id="446" r:id="rId20"/>
    <p:sldId id="447" r:id="rId21"/>
    <p:sldId id="448" r:id="rId22"/>
    <p:sldId id="377" r:id="rId23"/>
    <p:sldId id="456" r:id="rId24"/>
    <p:sldId id="457" r:id="rId25"/>
    <p:sldId id="458" r:id="rId26"/>
    <p:sldId id="459" r:id="rId27"/>
    <p:sldId id="460" r:id="rId28"/>
    <p:sldId id="399" r:id="rId29"/>
    <p:sldId id="388" r:id="rId30"/>
    <p:sldId id="317" r:id="rId31"/>
    <p:sldId id="318" r:id="rId32"/>
    <p:sldId id="319" r:id="rId33"/>
    <p:sldId id="321" r:id="rId34"/>
    <p:sldId id="322" r:id="rId35"/>
    <p:sldId id="323" r:id="rId36"/>
    <p:sldId id="324" r:id="rId37"/>
    <p:sldId id="325" r:id="rId38"/>
    <p:sldId id="327" r:id="rId39"/>
    <p:sldId id="328" r:id="rId40"/>
    <p:sldId id="329" r:id="rId41"/>
    <p:sldId id="330" r:id="rId42"/>
    <p:sldId id="331" r:id="rId43"/>
    <p:sldId id="332" r:id="rId44"/>
    <p:sldId id="333" r:id="rId45"/>
    <p:sldId id="334" r:id="rId46"/>
    <p:sldId id="451"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450" r:id="rId61"/>
    <p:sldId id="348" r:id="rId62"/>
    <p:sldId id="419" r:id="rId63"/>
    <p:sldId id="438" r:id="rId64"/>
    <p:sldId id="434" r:id="rId65"/>
    <p:sldId id="435" r:id="rId66"/>
    <p:sldId id="302"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42D36"/>
    <a:srgbClr val="0070C0"/>
    <a:srgbClr val="9DC3E6"/>
    <a:srgbClr val="EAEAEA"/>
    <a:srgbClr val="EEEEEE"/>
    <a:srgbClr val="262626"/>
    <a:srgbClr val="2D353E"/>
    <a:srgbClr val="2D333D"/>
    <a:srgbClr val="2029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86577" autoAdjust="0"/>
  </p:normalViewPr>
  <p:slideViewPr>
    <p:cSldViewPr snapToGrid="0">
      <p:cViewPr varScale="1">
        <p:scale>
          <a:sx n="98" d="100"/>
          <a:sy n="98" d="100"/>
        </p:scale>
        <p:origin x="1014" y="72"/>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380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D66D7-5069-4C37-8128-FF85F8119007}" type="datetimeFigureOut">
              <a:rPr lang="zh-CN" altLang="en-US" smtClean="0"/>
              <a:t>2024/1/12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1806F-1759-4670-B2A2-BCA1C0F19393}" type="slidenum">
              <a:rPr lang="zh-CN" altLang="en-US" smtClean="0"/>
              <a:t>‹#›</a:t>
            </a:fld>
            <a:endParaRPr lang="zh-CN" altLang="en-US"/>
          </a:p>
        </p:txBody>
      </p:sp>
    </p:spTree>
    <p:extLst>
      <p:ext uri="{BB962C8B-B14F-4D97-AF65-F5344CB8AC3E}">
        <p14:creationId xmlns:p14="http://schemas.microsoft.com/office/powerpoint/2010/main" val="1066206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A1806F-1759-4670-B2A2-BCA1C0F19393}" type="slidenum">
              <a:rPr lang="zh-CN" altLang="en-US" smtClean="0"/>
              <a:t>1</a:t>
            </a:fld>
            <a:endParaRPr lang="zh-CN" altLang="en-US"/>
          </a:p>
        </p:txBody>
      </p:sp>
    </p:spTree>
    <p:extLst>
      <p:ext uri="{BB962C8B-B14F-4D97-AF65-F5344CB8AC3E}">
        <p14:creationId xmlns:p14="http://schemas.microsoft.com/office/powerpoint/2010/main" val="796103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1" i="0" dirty="0">
                <a:solidFill>
                  <a:srgbClr val="444444"/>
                </a:solidFill>
                <a:effectLst/>
                <a:latin typeface="Microsoft YaHei" panose="020B0503020204020204" pitchFamily="34" charset="-122"/>
                <a:ea typeface="Microsoft YaHei" panose="020B0503020204020204" pitchFamily="34" charset="-122"/>
              </a:rPr>
              <a:t>教材特色及创新</a:t>
            </a:r>
            <a:endParaRPr lang="zh-CN" altLang="en-US" b="0" i="0" dirty="0">
              <a:solidFill>
                <a:srgbClr val="444444"/>
              </a:solidFill>
              <a:effectLst/>
              <a:latin typeface="Microsoft YaHei" panose="020B0503020204020204" pitchFamily="34" charset="-122"/>
              <a:ea typeface="Microsoft YaHei" panose="020B0503020204020204" pitchFamily="34" charset="-122"/>
            </a:endParaRPr>
          </a:p>
          <a:p>
            <a:pPr algn="just"/>
            <a:r>
              <a:rPr lang="en-US" altLang="zh-CN" b="0" i="0" dirty="0">
                <a:solidFill>
                  <a:srgbClr val="444444"/>
                </a:solidFill>
                <a:effectLst/>
                <a:latin typeface="Microsoft YaHei" panose="020B0503020204020204" pitchFamily="34" charset="-122"/>
                <a:ea typeface="Microsoft YaHei" panose="020B0503020204020204" pitchFamily="34" charset="-122"/>
              </a:rPr>
              <a:t>1. </a:t>
            </a:r>
            <a:r>
              <a:rPr lang="zh-CN" altLang="en-US" b="0" i="0" dirty="0">
                <a:solidFill>
                  <a:srgbClr val="444444"/>
                </a:solidFill>
                <a:effectLst/>
                <a:latin typeface="Microsoft YaHei" panose="020B0503020204020204" pitchFamily="34" charset="-122"/>
                <a:ea typeface="Microsoft YaHei" panose="020B0503020204020204" pitchFamily="34" charset="-122"/>
              </a:rPr>
              <a:t>本教材对现代博弈论的介绍比较完整全面。国内外同类教材大多只介绍非合作博弈理论和部分合作博弈理论内容，本教材全面介绍非合作博弈理论、信息经济学、合作博弈理论、博弈学习理论和进化博弈论等现代博弈论内容，并且对博弈理论的历史和发展作了介绍分析，有利于读者更好地理解现代博弈论的完整内容和价值，更好地掌握博弈论原理和应用方法。</a:t>
            </a:r>
          </a:p>
          <a:p>
            <a:pPr algn="just"/>
            <a:r>
              <a:rPr lang="en-US" altLang="zh-CN" b="0" i="0" dirty="0">
                <a:solidFill>
                  <a:srgbClr val="444444"/>
                </a:solidFill>
                <a:effectLst/>
                <a:latin typeface="Microsoft YaHei" panose="020B0503020204020204" pitchFamily="34" charset="-122"/>
                <a:ea typeface="Microsoft YaHei" panose="020B0503020204020204" pitchFamily="34" charset="-122"/>
              </a:rPr>
              <a:t>2.</a:t>
            </a:r>
            <a:r>
              <a:rPr lang="zh-CN" altLang="en-US" b="0" i="0" dirty="0">
                <a:solidFill>
                  <a:srgbClr val="444444"/>
                </a:solidFill>
                <a:effectLst/>
                <a:latin typeface="Microsoft YaHei" panose="020B0503020204020204" pitchFamily="34" charset="-122"/>
                <a:ea typeface="Microsoft YaHei" panose="020B0503020204020204" pitchFamily="34" charset="-122"/>
              </a:rPr>
              <a:t>本教材结构安排和内容编写高度重视各种博弈理论之间的联系。国内外同类教材更多是把各种博弈理论拼在一起，并不重视对不同博弈理论、模型和方法内在联系的考虑和介绍，导致读者学习比较低效和应用选择困难。本教材从博弈理论发展，以及博弈主体、理性假设、博弈过程、信息状态等博弈分析各相关要素角度，认真解析各种博弈理论、方法的内在联系，仔细安排串联各部分内容，使得本教材对博弈理论的介绍形成了更加严密的体系，便于读者学习理解和应用各种博弈理论、模型和分析方法。</a:t>
            </a:r>
          </a:p>
          <a:p>
            <a:pPr algn="just"/>
            <a:r>
              <a:rPr lang="en-US" altLang="zh-CN" b="0" i="0" dirty="0">
                <a:solidFill>
                  <a:srgbClr val="444444"/>
                </a:solidFill>
                <a:effectLst/>
                <a:latin typeface="Microsoft YaHei" panose="020B0503020204020204" pitchFamily="34" charset="-122"/>
                <a:ea typeface="Microsoft YaHei" panose="020B0503020204020204" pitchFamily="34" charset="-122"/>
              </a:rPr>
              <a:t>3.</a:t>
            </a:r>
            <a:r>
              <a:rPr lang="zh-CN" altLang="en-US" b="0" i="0" dirty="0">
                <a:solidFill>
                  <a:srgbClr val="444444"/>
                </a:solidFill>
                <a:effectLst/>
                <a:latin typeface="Microsoft YaHei" panose="020B0503020204020204" pitchFamily="34" charset="-122"/>
                <a:ea typeface="Microsoft YaHei" panose="020B0503020204020204" pitchFamily="34" charset="-122"/>
              </a:rPr>
              <a:t>本教材尽量采用比较经典或生动的模型、例子介绍博弈论原理，同时尽可能用相同模型、例子介绍不同理论和分析方法。有些章节整章内容都围绕同一个模型展开讨论，有些基本模型、例子会被跨章采用分析。这对读者更好地理解不同博弈理论和方法之间的联系区别，加深对各种博弈理论和分析方法的理解和提高应用能力都有很好的作用。</a:t>
            </a:r>
          </a:p>
          <a:p>
            <a:pPr algn="just"/>
            <a:r>
              <a:rPr lang="en-US" altLang="zh-CN" b="0" i="0" dirty="0">
                <a:solidFill>
                  <a:srgbClr val="444444"/>
                </a:solidFill>
                <a:effectLst/>
                <a:latin typeface="Microsoft YaHei" panose="020B0503020204020204" pitchFamily="34" charset="-122"/>
                <a:ea typeface="Microsoft YaHei" panose="020B0503020204020204" pitchFamily="34" charset="-122"/>
              </a:rPr>
              <a:t>4.</a:t>
            </a:r>
            <a:r>
              <a:rPr lang="zh-CN" altLang="en-US" b="0" i="0" dirty="0">
                <a:solidFill>
                  <a:srgbClr val="444444"/>
                </a:solidFill>
                <a:effectLst/>
                <a:latin typeface="Microsoft YaHei" panose="020B0503020204020204" pitchFamily="34" charset="-122"/>
                <a:ea typeface="Microsoft YaHei" panose="020B0503020204020204" pitchFamily="34" charset="-122"/>
              </a:rPr>
              <a:t>本教材难度适当、文字流畅，学习门槛相对同类教材较低。本教材立足于给经济管理类专业本科生博弈论课程和其他初学者提供入门教材，教材编写尽量控制阅读难度，致力于通过例子和启发式讨论深入浅出地介绍博弈原理和方法，努力让深奥的博弈理论尽可能通俗易懂。这方面的努力得到了广大使用本教材师生的普遍肯定。</a:t>
            </a:r>
          </a:p>
          <a:p>
            <a:pPr algn="just"/>
            <a:r>
              <a:rPr lang="en-US" altLang="zh-CN" b="0" i="0" dirty="0">
                <a:solidFill>
                  <a:srgbClr val="444444"/>
                </a:solidFill>
                <a:effectLst/>
                <a:latin typeface="Microsoft YaHei" panose="020B0503020204020204" pitchFamily="34" charset="-122"/>
                <a:ea typeface="Microsoft YaHei" panose="020B0503020204020204" pitchFamily="34" charset="-122"/>
              </a:rPr>
              <a:t>5.</a:t>
            </a:r>
            <a:r>
              <a:rPr lang="zh-CN" altLang="en-US" b="0" i="0" dirty="0">
                <a:solidFill>
                  <a:srgbClr val="444444"/>
                </a:solidFill>
                <a:effectLst/>
                <a:latin typeface="Microsoft YaHei" panose="020B0503020204020204" pitchFamily="34" charset="-122"/>
                <a:ea typeface="Microsoft YaHei" panose="020B0503020204020204" pitchFamily="34" charset="-122"/>
              </a:rPr>
              <a:t>本教材每章后有内容提要、基本概念和思考练习题，另外还出版了配套的</a:t>
            </a:r>
            <a:r>
              <a:rPr lang="en-US" altLang="zh-CN" b="0" i="0" dirty="0">
                <a:solidFill>
                  <a:srgbClr val="444444"/>
                </a:solidFill>
                <a:effectLst/>
                <a:latin typeface="Microsoft YaHei" panose="020B0503020204020204" pitchFamily="34" charset="-122"/>
                <a:ea typeface="Microsoft YaHei" panose="020B0503020204020204" pitchFamily="34" charset="-122"/>
              </a:rPr>
              <a:t>《</a:t>
            </a:r>
            <a:r>
              <a:rPr lang="zh-CN" altLang="en-US" b="0" i="0" dirty="0">
                <a:solidFill>
                  <a:srgbClr val="444444"/>
                </a:solidFill>
                <a:effectLst/>
                <a:latin typeface="Microsoft YaHei" panose="020B0503020204020204" pitchFamily="34" charset="-122"/>
                <a:ea typeface="Microsoft YaHei" panose="020B0503020204020204" pitchFamily="34" charset="-122"/>
              </a:rPr>
              <a:t>经济博弈论习题指南</a:t>
            </a:r>
            <a:r>
              <a:rPr lang="en-US" altLang="zh-CN" b="0" i="0" dirty="0">
                <a:solidFill>
                  <a:srgbClr val="444444"/>
                </a:solidFill>
                <a:effectLst/>
                <a:latin typeface="Microsoft YaHei" panose="020B0503020204020204" pitchFamily="34" charset="-122"/>
                <a:ea typeface="Microsoft YaHei" panose="020B0503020204020204" pitchFamily="34" charset="-122"/>
              </a:rPr>
              <a:t>》</a:t>
            </a:r>
            <a:r>
              <a:rPr lang="zh-CN" altLang="en-US" b="0" i="0" dirty="0">
                <a:solidFill>
                  <a:srgbClr val="444444"/>
                </a:solidFill>
                <a:effectLst/>
                <a:latin typeface="Microsoft YaHei" panose="020B0503020204020204" pitchFamily="34" charset="-122"/>
                <a:ea typeface="Microsoft YaHei" panose="020B0503020204020204" pitchFamily="34" charset="-122"/>
              </a:rPr>
              <a:t>和教师使用的</a:t>
            </a:r>
            <a:r>
              <a:rPr lang="en-US" altLang="zh-CN" b="0" i="0" dirty="0">
                <a:solidFill>
                  <a:srgbClr val="444444"/>
                </a:solidFill>
                <a:effectLst/>
                <a:latin typeface="Microsoft YaHei" panose="020B0503020204020204" pitchFamily="34" charset="-122"/>
                <a:ea typeface="Microsoft YaHei" panose="020B0503020204020204" pitchFamily="34" charset="-122"/>
              </a:rPr>
              <a:t>《</a:t>
            </a:r>
            <a:r>
              <a:rPr lang="zh-CN" altLang="en-US" b="0" i="0" dirty="0">
                <a:solidFill>
                  <a:srgbClr val="444444"/>
                </a:solidFill>
                <a:effectLst/>
                <a:latin typeface="Microsoft YaHei" panose="020B0503020204020204" pitchFamily="34" charset="-122"/>
                <a:ea typeface="Microsoft YaHei" panose="020B0503020204020204" pitchFamily="34" charset="-122"/>
              </a:rPr>
              <a:t>经济博弈论电子教案</a:t>
            </a:r>
            <a:r>
              <a:rPr lang="en-US" altLang="zh-CN" b="0" i="0" dirty="0">
                <a:solidFill>
                  <a:srgbClr val="444444"/>
                </a:solidFill>
                <a:effectLst/>
                <a:latin typeface="Microsoft YaHei" panose="020B0503020204020204" pitchFamily="34" charset="-122"/>
                <a:ea typeface="Microsoft YaHei" panose="020B0503020204020204" pitchFamily="34" charset="-122"/>
              </a:rPr>
              <a:t>》</a:t>
            </a:r>
            <a:r>
              <a:rPr lang="zh-CN" altLang="en-US" b="0" i="0" dirty="0">
                <a:solidFill>
                  <a:srgbClr val="444444"/>
                </a:solidFill>
                <a:effectLst/>
                <a:latin typeface="Microsoft YaHei" panose="020B0503020204020204" pitchFamily="34" charset="-122"/>
                <a:ea typeface="Microsoft YaHei" panose="020B0503020204020204" pitchFamily="34" charset="-122"/>
              </a:rPr>
              <a:t>。这些资源对教学、学习也有不少帮助。</a:t>
            </a:r>
          </a:p>
          <a:p>
            <a:pPr algn="just"/>
            <a:r>
              <a:rPr lang="en-US" altLang="zh-CN" b="0" i="0" dirty="0">
                <a:solidFill>
                  <a:srgbClr val="444444"/>
                </a:solidFill>
                <a:effectLst/>
                <a:latin typeface="Microsoft YaHei" panose="020B0503020204020204" pitchFamily="34" charset="-122"/>
                <a:ea typeface="Microsoft YaHei" panose="020B0503020204020204" pitchFamily="34" charset="-122"/>
              </a:rPr>
              <a:t>6.</a:t>
            </a:r>
            <a:r>
              <a:rPr lang="zh-CN" altLang="en-US" b="0" i="0" dirty="0">
                <a:solidFill>
                  <a:srgbClr val="444444"/>
                </a:solidFill>
                <a:effectLst/>
                <a:latin typeface="Microsoft YaHei" panose="020B0503020204020204" pitchFamily="34" charset="-122"/>
                <a:ea typeface="Microsoft YaHei" panose="020B0503020204020204" pitchFamily="34" charset="-122"/>
              </a:rPr>
              <a:t>本教材是我国最早出版的针对经济管理类专业本科生博弈论课程的教材之一。本教材初版以前，我国缺乏适合经济管理类专业本科生使用的，对数理基础要求较低的博弈论教材，本教材的出版和三次重版对我国博弈论教学的发展起了一定推动作用。</a:t>
            </a:r>
          </a:p>
          <a:p>
            <a:endParaRPr lang="zh-CN" altLang="en-US" dirty="0"/>
          </a:p>
        </p:txBody>
      </p:sp>
      <p:sp>
        <p:nvSpPr>
          <p:cNvPr id="4" name="灯片编号占位符 3"/>
          <p:cNvSpPr>
            <a:spLocks noGrp="1"/>
          </p:cNvSpPr>
          <p:nvPr>
            <p:ph type="sldNum" sz="quarter" idx="5"/>
          </p:nvPr>
        </p:nvSpPr>
        <p:spPr/>
        <p:txBody>
          <a:bodyPr/>
          <a:lstStyle/>
          <a:p>
            <a:fld id="{3CA1806F-1759-4670-B2A2-BCA1C0F19393}" type="slidenum">
              <a:rPr lang="zh-CN" altLang="en-US" smtClean="0"/>
              <a:t>19</a:t>
            </a:fld>
            <a:endParaRPr lang="zh-CN" altLang="en-US"/>
          </a:p>
        </p:txBody>
      </p:sp>
    </p:spTree>
    <p:extLst>
      <p:ext uri="{BB962C8B-B14F-4D97-AF65-F5344CB8AC3E}">
        <p14:creationId xmlns:p14="http://schemas.microsoft.com/office/powerpoint/2010/main" val="24785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案例新颖，方法运用于分析深度与难度，写作规范等方面评价</a:t>
            </a:r>
            <a:endParaRPr kumimoji="1" lang="en-US" altLang="zh-CN" sz="1200" dirty="0"/>
          </a:p>
          <a:p>
            <a:endParaRPr kumimoji="1" lang="en-US" altLang="zh-CN" sz="1200" dirty="0"/>
          </a:p>
          <a:p>
            <a:r>
              <a:rPr kumimoji="1" lang="zh-CN" altLang="en-US" sz="1200" dirty="0"/>
              <a:t>雨课堂加入</a:t>
            </a:r>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21</a:t>
            </a:fld>
            <a:endParaRPr lang="zh-CN" altLang="en-US"/>
          </a:p>
        </p:txBody>
      </p:sp>
    </p:spTree>
    <p:extLst>
      <p:ext uri="{BB962C8B-B14F-4D97-AF65-F5344CB8AC3E}">
        <p14:creationId xmlns:p14="http://schemas.microsoft.com/office/powerpoint/2010/main" val="185730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7E1A951-D71E-4F7E-B777-F47AC07FB05A}" type="slidenum">
              <a:rPr lang="zh-CN" altLang="en-US" smtClean="0"/>
              <a:pPr/>
              <a:t>23</a:t>
            </a:fld>
            <a:endParaRPr lang="zh-CN" altLang="en-US"/>
          </a:p>
        </p:txBody>
      </p:sp>
    </p:spTree>
    <p:extLst>
      <p:ext uri="{BB962C8B-B14F-4D97-AF65-F5344CB8AC3E}">
        <p14:creationId xmlns:p14="http://schemas.microsoft.com/office/powerpoint/2010/main" val="285217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传统微观经济学中的“寡头市场”是个例外</a:t>
            </a:r>
            <a:endParaRPr lang="en-US" altLang="zh-CN" dirty="0"/>
          </a:p>
          <a:p>
            <a:endParaRPr lang="en-US" dirty="0"/>
          </a:p>
        </p:txBody>
      </p:sp>
      <p:sp>
        <p:nvSpPr>
          <p:cNvPr id="4" name="灯片编号占位符 3"/>
          <p:cNvSpPr>
            <a:spLocks noGrp="1"/>
          </p:cNvSpPr>
          <p:nvPr>
            <p:ph type="sldNum" sz="quarter" idx="10"/>
          </p:nvPr>
        </p:nvSpPr>
        <p:spPr/>
        <p:txBody>
          <a:bodyPr/>
          <a:lstStyle/>
          <a:p>
            <a:fld id="{57E1A951-D71E-4F7E-B777-F47AC07FB05A}" type="slidenum">
              <a:rPr lang="zh-CN" altLang="en-US" smtClean="0"/>
              <a:pPr/>
              <a:t>25</a:t>
            </a:fld>
            <a:endParaRPr lang="zh-CN" altLang="en-US"/>
          </a:p>
        </p:txBody>
      </p:sp>
    </p:spTree>
    <p:extLst>
      <p:ext uri="{BB962C8B-B14F-4D97-AF65-F5344CB8AC3E}">
        <p14:creationId xmlns:p14="http://schemas.microsoft.com/office/powerpoint/2010/main" val="183309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碳交易 ，强制减排 （夏季奥运会期间，北京附件所有钢厂停工 ）</a:t>
            </a:r>
            <a:endParaRPr lang="en-US" altLang="zh-CN" dirty="0"/>
          </a:p>
          <a:p>
            <a:r>
              <a:rPr lang="zh-CN" altLang="en-US" dirty="0"/>
              <a:t>上下游 污染治理 （强制上游不得排放，让上游持有下游企业股权）</a:t>
            </a:r>
            <a:endParaRPr lang="en-US" altLang="zh-CN" dirty="0"/>
          </a:p>
          <a:p>
            <a:endParaRPr lang="en-US" altLang="zh-CN" dirty="0"/>
          </a:p>
          <a:p>
            <a:pPr lvl="1">
              <a:lnSpc>
                <a:spcPct val="110000"/>
              </a:lnSpc>
            </a:pPr>
            <a:endParaRPr lang="en-US" altLang="zh-CN" sz="2000" b="1" dirty="0">
              <a:latin typeface="+mn-ea"/>
            </a:endParaRPr>
          </a:p>
          <a:p>
            <a:pPr lvl="1">
              <a:lnSpc>
                <a:spcPct val="110000"/>
              </a:lnSpc>
            </a:pPr>
            <a:r>
              <a:rPr lang="zh-CN" altLang="en-US" sz="2000" b="1" dirty="0">
                <a:latin typeface="+mn-ea"/>
              </a:rPr>
              <a:t>如何解决个人理性与集体理性的冲突？</a:t>
            </a:r>
            <a:endParaRPr lang="en-US" altLang="zh-CN" sz="2000" b="1" dirty="0">
              <a:latin typeface="+mn-ea"/>
            </a:endParaRPr>
          </a:p>
          <a:p>
            <a:pPr lvl="2">
              <a:lnSpc>
                <a:spcPct val="110000"/>
              </a:lnSpc>
            </a:pPr>
            <a:r>
              <a:rPr lang="zh-CN" altLang="en-US" b="1" dirty="0">
                <a:latin typeface="+mn-ea"/>
              </a:rPr>
              <a:t>传统观点：政府干预</a:t>
            </a:r>
            <a:endParaRPr lang="en-US" altLang="zh-CN" b="1" dirty="0">
              <a:latin typeface="+mn-ea"/>
            </a:endParaRPr>
          </a:p>
          <a:p>
            <a:pPr lvl="2">
              <a:lnSpc>
                <a:spcPct val="110000"/>
              </a:lnSpc>
            </a:pPr>
            <a:r>
              <a:rPr lang="zh-CN" altLang="en-US" b="1" dirty="0">
                <a:latin typeface="+mn-ea"/>
              </a:rPr>
              <a:t>现代观点：制度安排。设计一种机制，在满足个人理性的前提下达到集体理性</a:t>
            </a:r>
            <a:endParaRPr lang="en-US" altLang="zh-CN" b="1" dirty="0">
              <a:latin typeface="+mn-ea"/>
            </a:endParaRPr>
          </a:p>
          <a:p>
            <a:endParaRPr lang="zh-CN" altLang="en-US" dirty="0"/>
          </a:p>
        </p:txBody>
      </p:sp>
      <p:sp>
        <p:nvSpPr>
          <p:cNvPr id="4" name="灯片编号占位符 3"/>
          <p:cNvSpPr>
            <a:spLocks noGrp="1"/>
          </p:cNvSpPr>
          <p:nvPr>
            <p:ph type="sldNum" sz="quarter" idx="5"/>
          </p:nvPr>
        </p:nvSpPr>
        <p:spPr/>
        <p:txBody>
          <a:bodyPr/>
          <a:lstStyle/>
          <a:p>
            <a:fld id="{3CA1806F-1759-4670-B2A2-BCA1C0F19393}" type="slidenum">
              <a:rPr lang="zh-CN" altLang="en-US" smtClean="0"/>
              <a:t>27</a:t>
            </a:fld>
            <a:endParaRPr lang="zh-CN" altLang="en-US"/>
          </a:p>
        </p:txBody>
      </p:sp>
    </p:spTree>
    <p:extLst>
      <p:ext uri="{BB962C8B-B14F-4D97-AF65-F5344CB8AC3E}">
        <p14:creationId xmlns:p14="http://schemas.microsoft.com/office/powerpoint/2010/main" val="128816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28</a:t>
            </a:fld>
            <a:endParaRPr lang="zh-CN" altLang="en-US"/>
          </a:p>
        </p:txBody>
      </p:sp>
    </p:spTree>
    <p:extLst>
      <p:ext uri="{BB962C8B-B14F-4D97-AF65-F5344CB8AC3E}">
        <p14:creationId xmlns:p14="http://schemas.microsoft.com/office/powerpoint/2010/main" val="2797485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0952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E957F4-C668-4BE6-9682-0EA15B621BE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0239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E957F4-C668-4BE6-9682-0EA15B621BE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4553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E957F4-C668-4BE6-9682-0EA15B621BE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9878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en-US" altLang="zh-CN" dirty="0"/>
              <a:t>(30-x)*5%</a:t>
            </a:r>
          </a:p>
          <a:p>
            <a:endParaRPr lang="en-US" altLang="zh-CN" dirty="0"/>
          </a:p>
          <a:p>
            <a:r>
              <a:rPr lang="zh-CN" altLang="en-US" dirty="0"/>
              <a:t>矩阵       串通    叛变</a:t>
            </a:r>
            <a:endParaRPr lang="en-US" altLang="zh-CN" dirty="0"/>
          </a:p>
          <a:p>
            <a:r>
              <a:rPr lang="zh-CN" altLang="en-US" dirty="0"/>
              <a:t>串通       </a:t>
            </a:r>
            <a:r>
              <a:rPr lang="en-US" altLang="zh-CN" dirty="0"/>
              <a:t>5</a:t>
            </a:r>
            <a:r>
              <a:rPr lang="zh-CN" altLang="en-US" dirty="0"/>
              <a:t>，</a:t>
            </a:r>
            <a:r>
              <a:rPr lang="en-US" altLang="zh-CN" dirty="0"/>
              <a:t>5</a:t>
            </a:r>
            <a:r>
              <a:rPr lang="zh-CN" altLang="en-US" dirty="0"/>
              <a:t>    </a:t>
            </a:r>
            <a:r>
              <a:rPr lang="en-US" altLang="zh-CN" dirty="0"/>
              <a:t>0</a:t>
            </a:r>
            <a:r>
              <a:rPr lang="zh-CN" altLang="en-US" dirty="0"/>
              <a:t>，</a:t>
            </a:r>
            <a:r>
              <a:rPr lang="en-US" altLang="zh-CN" dirty="0"/>
              <a:t>30</a:t>
            </a:r>
          </a:p>
          <a:p>
            <a:r>
              <a:rPr lang="zh-CN" altLang="en-US" dirty="0"/>
              <a:t>叛变       </a:t>
            </a:r>
            <a:r>
              <a:rPr lang="en-US" altLang="zh-CN" dirty="0"/>
              <a:t>30</a:t>
            </a:r>
            <a:r>
              <a:rPr lang="zh-CN" altLang="en-US" dirty="0"/>
              <a:t>，</a:t>
            </a:r>
            <a:r>
              <a:rPr lang="en-US" altLang="zh-CN" dirty="0"/>
              <a:t>0   0</a:t>
            </a:r>
            <a:r>
              <a:rPr lang="zh-CN" altLang="en-US" dirty="0"/>
              <a:t>，</a:t>
            </a:r>
            <a:r>
              <a:rPr lang="en-US" altLang="zh-CN" dirty="0"/>
              <a:t>0</a:t>
            </a:r>
            <a:endParaRPr lang="en-US" dirty="0"/>
          </a:p>
        </p:txBody>
      </p:sp>
      <p:sp>
        <p:nvSpPr>
          <p:cNvPr id="4" name="灯片编号占位符 3"/>
          <p:cNvSpPr>
            <a:spLocks noGrp="1"/>
          </p:cNvSpPr>
          <p:nvPr>
            <p:ph type="sldNum" sz="quarter" idx="5"/>
          </p:nvPr>
        </p:nvSpPr>
        <p:spPr/>
        <p:txBody>
          <a:bodyPr/>
          <a:lstStyle/>
          <a:p>
            <a:fld id="{25EAFAD4-9619-4B9A-B01D-48CEFCC8E9E9}" type="slidenum">
              <a:rPr lang="en-US" smtClean="0"/>
              <a:t>5</a:t>
            </a:fld>
            <a:endParaRPr lang="en-US"/>
          </a:p>
        </p:txBody>
      </p:sp>
    </p:spTree>
    <p:extLst>
      <p:ext uri="{BB962C8B-B14F-4D97-AF65-F5344CB8AC3E}">
        <p14:creationId xmlns:p14="http://schemas.microsoft.com/office/powerpoint/2010/main" val="1378726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E957F4-C668-4BE6-9682-0EA15B621BE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21183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3740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3244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9546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1041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469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88998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特斯拉与比亚迪</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E33365-06B4-4012-B953-1700809AF8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48772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1556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判断那个组合是不是稳定</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4112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en-US" altLang="zh-CN" dirty="0"/>
              <a:t>(30-x)*5%</a:t>
            </a:r>
          </a:p>
          <a:p>
            <a:endParaRPr lang="en-US" altLang="zh-CN" dirty="0"/>
          </a:p>
          <a:p>
            <a:r>
              <a:rPr lang="zh-CN" altLang="en-US" dirty="0"/>
              <a:t>矩阵       串通    叛变</a:t>
            </a:r>
            <a:endParaRPr lang="en-US" altLang="zh-CN" dirty="0"/>
          </a:p>
          <a:p>
            <a:r>
              <a:rPr lang="zh-CN" altLang="en-US" dirty="0"/>
              <a:t>串通       </a:t>
            </a:r>
            <a:r>
              <a:rPr lang="en-US" altLang="zh-CN" dirty="0"/>
              <a:t>5</a:t>
            </a:r>
            <a:r>
              <a:rPr lang="zh-CN" altLang="en-US" dirty="0"/>
              <a:t>，</a:t>
            </a:r>
            <a:r>
              <a:rPr lang="en-US" altLang="zh-CN" dirty="0"/>
              <a:t>5</a:t>
            </a:r>
            <a:r>
              <a:rPr lang="zh-CN" altLang="en-US" dirty="0"/>
              <a:t>    </a:t>
            </a:r>
            <a:r>
              <a:rPr lang="en-US" altLang="zh-CN" dirty="0"/>
              <a:t>0</a:t>
            </a:r>
            <a:r>
              <a:rPr lang="zh-CN" altLang="en-US" dirty="0"/>
              <a:t>，</a:t>
            </a:r>
            <a:r>
              <a:rPr lang="en-US" altLang="zh-CN" dirty="0"/>
              <a:t>30</a:t>
            </a:r>
          </a:p>
          <a:p>
            <a:r>
              <a:rPr lang="zh-CN" altLang="en-US" dirty="0"/>
              <a:t>叛变       </a:t>
            </a:r>
            <a:r>
              <a:rPr lang="en-US" altLang="zh-CN" dirty="0"/>
              <a:t>30</a:t>
            </a:r>
            <a:r>
              <a:rPr lang="zh-CN" altLang="en-US" dirty="0"/>
              <a:t>，</a:t>
            </a:r>
            <a:r>
              <a:rPr lang="en-US" altLang="zh-CN" dirty="0"/>
              <a:t>0   0</a:t>
            </a:r>
            <a:r>
              <a:rPr lang="zh-CN" altLang="en-US" dirty="0"/>
              <a:t>，</a:t>
            </a:r>
            <a:r>
              <a:rPr lang="en-US" altLang="zh-CN" dirty="0"/>
              <a:t>0</a:t>
            </a:r>
            <a:endParaRPr lang="en-US" dirty="0"/>
          </a:p>
        </p:txBody>
      </p:sp>
      <p:sp>
        <p:nvSpPr>
          <p:cNvPr id="4" name="灯片编号占位符 3"/>
          <p:cNvSpPr>
            <a:spLocks noGrp="1"/>
          </p:cNvSpPr>
          <p:nvPr>
            <p:ph type="sldNum" sz="quarter" idx="5"/>
          </p:nvPr>
        </p:nvSpPr>
        <p:spPr/>
        <p:txBody>
          <a:bodyPr/>
          <a:lstStyle/>
          <a:p>
            <a:fld id="{25EAFAD4-9619-4B9A-B01D-48CEFCC8E9E9}" type="slidenum">
              <a:rPr lang="en-US" smtClean="0"/>
              <a:t>7</a:t>
            </a:fld>
            <a:endParaRPr lang="en-US"/>
          </a:p>
        </p:txBody>
      </p:sp>
    </p:spTree>
    <p:extLst>
      <p:ext uri="{BB962C8B-B14F-4D97-AF65-F5344CB8AC3E}">
        <p14:creationId xmlns:p14="http://schemas.microsoft.com/office/powerpoint/2010/main" val="358571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84233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04040"/>
                </a:solidFill>
                <a:latin typeface="Arial" panose="020B0604020202020204" pitchFamily="34" charset="0"/>
              </a:rPr>
              <a:t>在</a:t>
            </a:r>
            <a:r>
              <a:rPr lang="en-US" altLang="zh-CN" dirty="0">
                <a:solidFill>
                  <a:srgbClr val="404040"/>
                </a:solidFill>
                <a:latin typeface="Arial" panose="020B0604020202020204" pitchFamily="34" charset="0"/>
              </a:rPr>
              <a:t>1944</a:t>
            </a:r>
            <a:r>
              <a:rPr lang="zh-CN" altLang="en-US" dirty="0">
                <a:solidFill>
                  <a:srgbClr val="404040"/>
                </a:solidFill>
                <a:latin typeface="Arial" panose="020B0604020202020204" pitchFamily="34" charset="0"/>
              </a:rPr>
              <a:t>年，冯诺依曼和摩根斯坦合作写了一本书，叫</a:t>
            </a:r>
            <a:r>
              <a:rPr lang="en-US" altLang="zh-CN" dirty="0">
                <a:solidFill>
                  <a:srgbClr val="404040"/>
                </a:solidFill>
                <a:latin typeface="Arial" panose="020B0604020202020204" pitchFamily="34" charset="0"/>
              </a:rPr>
              <a:t>《</a:t>
            </a:r>
            <a:r>
              <a:rPr lang="zh-CN" altLang="en-US" dirty="0">
                <a:solidFill>
                  <a:srgbClr val="404040"/>
                </a:solidFill>
                <a:latin typeface="Arial" panose="020B0604020202020204" pitchFamily="34" charset="0"/>
              </a:rPr>
              <a:t>博弈论与经济行为</a:t>
            </a:r>
            <a:r>
              <a:rPr lang="en-US" altLang="zh-CN" dirty="0">
                <a:solidFill>
                  <a:srgbClr val="404040"/>
                </a:solidFill>
                <a:latin typeface="Arial" panose="020B0604020202020204" pitchFamily="34" charset="0"/>
              </a:rPr>
              <a:t>》</a:t>
            </a:r>
            <a:r>
              <a:rPr lang="zh-CN" altLang="en-US" dirty="0">
                <a:solidFill>
                  <a:srgbClr val="404040"/>
                </a:solidFill>
                <a:latin typeface="Arial" panose="020B0604020202020204" pitchFamily="34" charset="0"/>
              </a:rPr>
              <a:t>，这本书被认为代表了现代博弈理论的兴起，所以冯诺依曼也是博弈论之父。</a:t>
            </a:r>
            <a:endParaRPr lang="en-US" altLang="zh-CN" dirty="0">
              <a:solidFill>
                <a:srgbClr val="404040"/>
              </a:solidFill>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64</a:t>
            </a:fld>
            <a:endParaRPr lang="zh-CN" altLang="en-US"/>
          </a:p>
        </p:txBody>
      </p:sp>
    </p:spTree>
    <p:extLst>
      <p:ext uri="{BB962C8B-B14F-4D97-AF65-F5344CB8AC3E}">
        <p14:creationId xmlns:p14="http://schemas.microsoft.com/office/powerpoint/2010/main" val="3886220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站在别人的立场上想一想，就是为自己未来的遭遇着想</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米兰</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昆德拉</a:t>
            </a:r>
            <a:endParaRPr lang="zh-CN" altLang="en-US" sz="1200" b="0" i="0" kern="1200" dirty="0">
              <a:solidFill>
                <a:schemeClr val="tx1"/>
              </a:solidFill>
              <a:effectLst/>
              <a:latin typeface="+mn-lt"/>
              <a:ea typeface="+mn-ea"/>
              <a:cs typeface="+mn-cs"/>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65</a:t>
            </a:fld>
            <a:endParaRPr lang="zh-CN" altLang="en-US"/>
          </a:p>
        </p:txBody>
      </p:sp>
    </p:spTree>
    <p:extLst>
      <p:ext uri="{BB962C8B-B14F-4D97-AF65-F5344CB8AC3E}">
        <p14:creationId xmlns:p14="http://schemas.microsoft.com/office/powerpoint/2010/main" val="4180560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A1806F-1759-4670-B2A2-BCA1C0F19393}" type="slidenum">
              <a:rPr lang="zh-CN" altLang="en-US" smtClean="0"/>
              <a:t>66</a:t>
            </a:fld>
            <a:endParaRPr lang="zh-CN" altLang="en-US"/>
          </a:p>
        </p:txBody>
      </p:sp>
    </p:spTree>
    <p:extLst>
      <p:ext uri="{BB962C8B-B14F-4D97-AF65-F5344CB8AC3E}">
        <p14:creationId xmlns:p14="http://schemas.microsoft.com/office/powerpoint/2010/main" val="312950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讨论内卷，大家一起合作，不要卷成绩，每个人都可以更多的时间去做更有兴趣的事情，</a:t>
            </a:r>
            <a:r>
              <a:rPr lang="zh-CN" altLang="en-US" baseline="0" dirty="0"/>
              <a:t> 更好的成长；个体理性与集体理性的冲突</a:t>
            </a:r>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8</a:t>
            </a:fld>
            <a:endParaRPr lang="zh-CN" altLang="en-US"/>
          </a:p>
        </p:txBody>
      </p:sp>
    </p:spTree>
    <p:extLst>
      <p:ext uri="{BB962C8B-B14F-4D97-AF65-F5344CB8AC3E}">
        <p14:creationId xmlns:p14="http://schemas.microsoft.com/office/powerpoint/2010/main" val="124253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en-US" altLang="zh-CN" dirty="0"/>
              <a:t>(30-x)*5%</a:t>
            </a:r>
          </a:p>
          <a:p>
            <a:endParaRPr lang="en-US" altLang="zh-CN" dirty="0"/>
          </a:p>
          <a:p>
            <a:r>
              <a:rPr lang="zh-CN" altLang="en-US" dirty="0"/>
              <a:t>矩阵       串通    叛变</a:t>
            </a:r>
            <a:endParaRPr lang="en-US" altLang="zh-CN" dirty="0"/>
          </a:p>
          <a:p>
            <a:r>
              <a:rPr lang="zh-CN" altLang="en-US" dirty="0"/>
              <a:t>串通       </a:t>
            </a:r>
            <a:r>
              <a:rPr lang="en-US" altLang="zh-CN" dirty="0"/>
              <a:t>5</a:t>
            </a:r>
            <a:r>
              <a:rPr lang="zh-CN" altLang="en-US" dirty="0"/>
              <a:t>，</a:t>
            </a:r>
            <a:r>
              <a:rPr lang="en-US" altLang="zh-CN" dirty="0"/>
              <a:t>5</a:t>
            </a:r>
            <a:r>
              <a:rPr lang="zh-CN" altLang="en-US" dirty="0"/>
              <a:t>    </a:t>
            </a:r>
            <a:r>
              <a:rPr lang="en-US" altLang="zh-CN" dirty="0"/>
              <a:t>0</a:t>
            </a:r>
            <a:r>
              <a:rPr lang="zh-CN" altLang="en-US" dirty="0"/>
              <a:t>，</a:t>
            </a:r>
            <a:r>
              <a:rPr lang="en-US" altLang="zh-CN" dirty="0"/>
              <a:t>30</a:t>
            </a:r>
          </a:p>
          <a:p>
            <a:r>
              <a:rPr lang="zh-CN" altLang="en-US" dirty="0"/>
              <a:t>叛变       </a:t>
            </a:r>
            <a:r>
              <a:rPr lang="en-US" altLang="zh-CN" dirty="0"/>
              <a:t>30</a:t>
            </a:r>
            <a:r>
              <a:rPr lang="zh-CN" altLang="en-US" dirty="0"/>
              <a:t>，</a:t>
            </a:r>
            <a:r>
              <a:rPr lang="en-US" altLang="zh-CN" dirty="0"/>
              <a:t>0   0</a:t>
            </a:r>
            <a:r>
              <a:rPr lang="zh-CN" altLang="en-US" dirty="0"/>
              <a:t>，</a:t>
            </a:r>
            <a:r>
              <a:rPr lang="en-US" altLang="zh-CN" dirty="0"/>
              <a:t>0</a:t>
            </a:r>
            <a:endParaRPr lang="en-US" dirty="0"/>
          </a:p>
        </p:txBody>
      </p:sp>
      <p:sp>
        <p:nvSpPr>
          <p:cNvPr id="4" name="灯片编号占位符 3"/>
          <p:cNvSpPr>
            <a:spLocks noGrp="1"/>
          </p:cNvSpPr>
          <p:nvPr>
            <p:ph type="sldNum" sz="quarter" idx="5"/>
          </p:nvPr>
        </p:nvSpPr>
        <p:spPr/>
        <p:txBody>
          <a:bodyPr/>
          <a:lstStyle/>
          <a:p>
            <a:fld id="{25EAFAD4-9619-4B9A-B01D-48CEFCC8E9E9}" type="slidenum">
              <a:rPr lang="en-US" smtClean="0"/>
              <a:t>9</a:t>
            </a:fld>
            <a:endParaRPr lang="en-US"/>
          </a:p>
        </p:txBody>
      </p:sp>
    </p:spTree>
    <p:extLst>
      <p:ext uri="{BB962C8B-B14F-4D97-AF65-F5344CB8AC3E}">
        <p14:creationId xmlns:p14="http://schemas.microsoft.com/office/powerpoint/2010/main" val="99385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讨论内卷，大家一起合作，不要卷成绩，每个人都可以更多的时间去做更有兴趣的事情，</a:t>
            </a:r>
            <a:r>
              <a:rPr lang="zh-CN" altLang="en-US" baseline="0" dirty="0"/>
              <a:t> 更好的成长；个体理性与集体理性的冲突</a:t>
            </a:r>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10</a:t>
            </a:fld>
            <a:endParaRPr lang="zh-CN" altLang="en-US"/>
          </a:p>
        </p:txBody>
      </p:sp>
    </p:spTree>
    <p:extLst>
      <p:ext uri="{BB962C8B-B14F-4D97-AF65-F5344CB8AC3E}">
        <p14:creationId xmlns:p14="http://schemas.microsoft.com/office/powerpoint/2010/main" val="107828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最低价格保证对消费者真的有利吗？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当下美国</a:t>
            </a:r>
            <a:r>
              <a:rPr lang="en-US" altLang="zh-CN" sz="1200" dirty="0"/>
              <a:t>-</a:t>
            </a:r>
            <a:r>
              <a:rPr lang="zh-CN" altLang="en-US" sz="1200" dirty="0"/>
              <a:t>欧盟</a:t>
            </a:r>
            <a:r>
              <a:rPr lang="en-US" altLang="zh-CN" sz="1200" dirty="0"/>
              <a:t>-</a:t>
            </a:r>
            <a:r>
              <a:rPr lang="zh-CN" altLang="en-US" sz="1200" dirty="0"/>
              <a:t>乌克兰</a:t>
            </a:r>
            <a:r>
              <a:rPr lang="en-US" altLang="zh-CN" sz="1200" dirty="0"/>
              <a:t>-</a:t>
            </a:r>
            <a:r>
              <a:rPr lang="zh-CN" altLang="en-US" sz="1200" dirty="0"/>
              <a:t>俄罗斯博弈最终走向何方？</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3CA1806F-1759-4670-B2A2-BCA1C0F19393}" type="slidenum">
              <a:rPr lang="zh-CN" altLang="en-US" smtClean="0"/>
              <a:t>13</a:t>
            </a:fld>
            <a:endParaRPr lang="zh-CN" altLang="en-US"/>
          </a:p>
        </p:txBody>
      </p:sp>
    </p:spTree>
    <p:extLst>
      <p:ext uri="{BB962C8B-B14F-4D97-AF65-F5344CB8AC3E}">
        <p14:creationId xmlns:p14="http://schemas.microsoft.com/office/powerpoint/2010/main" val="327580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我们都知道近些年教育部和社会都在强调为中小学生减负，然而效果都不好。</a:t>
            </a:r>
            <a:r>
              <a:rPr lang="en-US" altLang="zh-CN" dirty="0"/>
              <a:t>2</a:t>
            </a:r>
            <a:r>
              <a:rPr lang="en-US" altLang="zh-CN" sz="1200" kern="1200" dirty="0">
                <a:solidFill>
                  <a:schemeClr val="tx1"/>
                </a:solidFill>
                <a:effectLst/>
                <a:latin typeface="+mn-lt"/>
                <a:ea typeface="+mn-ea"/>
                <a:cs typeface="+mn-cs"/>
              </a:rPr>
              <a:t>019</a:t>
            </a:r>
            <a:r>
              <a:rPr lang="zh-CN" altLang="zh-CN" sz="1200" kern="1200" dirty="0">
                <a:solidFill>
                  <a:schemeClr val="tx1"/>
                </a:solidFill>
                <a:effectLst/>
                <a:latin typeface="+mn-lt"/>
                <a:ea typeface="+mn-ea"/>
                <a:cs typeface="+mn-cs"/>
              </a:rPr>
              <a:t>年，南京尝试试点为学生减负，出台一系列规定，直接引发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南京家长已疯，减负等于制造学渣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的社会热议。</a:t>
            </a:r>
            <a:r>
              <a:rPr lang="zh-CN" altLang="en-US" sz="1200" kern="1200" dirty="0">
                <a:solidFill>
                  <a:schemeClr val="tx1"/>
                </a:solidFill>
                <a:effectLst/>
                <a:latin typeface="+mn-lt"/>
                <a:ea typeface="+mn-ea"/>
                <a:cs typeface="+mn-cs"/>
              </a:rPr>
              <a:t>直到今年教育部放出“双减大招”，甚至不惜团灭整个教培行业。那么，</a:t>
            </a:r>
            <a:r>
              <a:rPr lang="zh-CN" altLang="zh-CN" sz="1200" kern="1200" dirty="0">
                <a:solidFill>
                  <a:schemeClr val="tx1"/>
                </a:solidFill>
                <a:effectLst/>
                <a:latin typeface="+mn-lt"/>
                <a:ea typeface="+mn-ea"/>
                <a:cs typeface="+mn-cs"/>
              </a:rPr>
              <a:t>为何给学生减负如此之难呢？这背后的本质原因是什么呢？</a:t>
            </a:r>
            <a:endParaRPr lang="zh-CN" altLang="en-US" dirty="0"/>
          </a:p>
        </p:txBody>
      </p:sp>
      <p:sp>
        <p:nvSpPr>
          <p:cNvPr id="4" name="灯片编号占位符 3"/>
          <p:cNvSpPr>
            <a:spLocks noGrp="1"/>
          </p:cNvSpPr>
          <p:nvPr>
            <p:ph type="sldNum" sz="quarter" idx="5"/>
          </p:nvPr>
        </p:nvSpPr>
        <p:spPr/>
        <p:txBody>
          <a:bodyPr/>
          <a:lstStyle/>
          <a:p>
            <a:fld id="{3CA1806F-1759-4670-B2A2-BCA1C0F19393}" type="slidenum">
              <a:rPr lang="zh-CN" altLang="en-US" smtClean="0"/>
              <a:t>14</a:t>
            </a:fld>
            <a:endParaRPr lang="zh-CN" altLang="en-US"/>
          </a:p>
        </p:txBody>
      </p:sp>
    </p:spTree>
    <p:extLst>
      <p:ext uri="{BB962C8B-B14F-4D97-AF65-F5344CB8AC3E}">
        <p14:creationId xmlns:p14="http://schemas.microsoft.com/office/powerpoint/2010/main" val="391883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博弈论是现代经济学的一个重要发展方向，在众多经济学科、经济领域的理论研究和应用研究中，博弈论成了普遍运用的工具。因此，了解博弈论的概貌，学习博弈论的基本原理和方法，学会运用博弈论工具来分析实际问题是十分重要的。</a:t>
            </a:r>
          </a:p>
          <a:p>
            <a:r>
              <a:rPr lang="zh-CN" altLang="en-US" dirty="0"/>
              <a:t>通过本课程的学习，使学生掌握博弈论的结构、博弈论的分类；掌握几种典型的博弈类型的内涵及其均衡的定义，并学会用划线法、逆推归纳法等对应求解不同博弈类型的不同均衡解。通过案例分析，学会运用博弈论方法分析信息不对称导致的道德风险、逆向选择等问题，并掌握相应的解决办法。特别注重引导学生形成逐步深入分析问题的思维习惯，培养学生提出问题、分析问题、解决问题的能力。同时，课程将通过一些中华优秀传统文化的案例作为教学载体，将社会主义核心价值观融入到博弈模型中，丰富学生文化素养，增加文化自信。</a:t>
            </a:r>
          </a:p>
        </p:txBody>
      </p:sp>
      <p:sp>
        <p:nvSpPr>
          <p:cNvPr id="4" name="灯片编号占位符 3"/>
          <p:cNvSpPr>
            <a:spLocks noGrp="1"/>
          </p:cNvSpPr>
          <p:nvPr>
            <p:ph type="sldNum" sz="quarter" idx="5"/>
          </p:nvPr>
        </p:nvSpPr>
        <p:spPr/>
        <p:txBody>
          <a:bodyPr/>
          <a:lstStyle/>
          <a:p>
            <a:fld id="{3CA1806F-1759-4670-B2A2-BCA1C0F19393}" type="slidenum">
              <a:rPr lang="zh-CN" altLang="en-US" smtClean="0"/>
              <a:t>16</a:t>
            </a:fld>
            <a:endParaRPr lang="zh-CN" altLang="en-US"/>
          </a:p>
        </p:txBody>
      </p:sp>
    </p:spTree>
    <p:extLst>
      <p:ext uri="{BB962C8B-B14F-4D97-AF65-F5344CB8AC3E}">
        <p14:creationId xmlns:p14="http://schemas.microsoft.com/office/powerpoint/2010/main" val="53600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1ppt.com/moban/"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CA3D81-5708-424B-BD81-179CD9DAACAA}"/>
              </a:ext>
            </a:extLst>
          </p:cNvPr>
          <p:cNvSpPr/>
          <p:nvPr userDrawn="1"/>
        </p:nvSpPr>
        <p:spPr>
          <a:xfrm>
            <a:off x="0" y="0"/>
            <a:ext cx="12192000" cy="6858000"/>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891B665F-FCC6-4EA3-BB27-3F2C43120DB5}"/>
              </a:ext>
            </a:extLst>
          </p:cNvPr>
          <p:cNvCxnSpPr>
            <a:cxnSpLocks/>
          </p:cNvCxnSpPr>
          <p:nvPr userDrawn="1"/>
        </p:nvCxnSpPr>
        <p:spPr>
          <a:xfrm flipV="1">
            <a:off x="8437718" y="4633844"/>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CD8D3A9-9004-4765-B261-B290CB1DA8E7}"/>
              </a:ext>
            </a:extLst>
          </p:cNvPr>
          <p:cNvCxnSpPr>
            <a:cxnSpLocks/>
          </p:cNvCxnSpPr>
          <p:nvPr userDrawn="1"/>
        </p:nvCxnSpPr>
        <p:spPr>
          <a:xfrm flipV="1">
            <a:off x="10624788" y="3240501"/>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F5C898-EE54-45C3-806F-600C02D81B35}"/>
              </a:ext>
            </a:extLst>
          </p:cNvPr>
          <p:cNvCxnSpPr>
            <a:cxnSpLocks/>
          </p:cNvCxnSpPr>
          <p:nvPr userDrawn="1"/>
        </p:nvCxnSpPr>
        <p:spPr>
          <a:xfrm flipV="1">
            <a:off x="-418533" y="1055324"/>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07A15C-C5D4-4366-A642-F31EDADBAB38}"/>
              </a:ext>
            </a:extLst>
          </p:cNvPr>
          <p:cNvCxnSpPr>
            <a:cxnSpLocks/>
          </p:cNvCxnSpPr>
          <p:nvPr userDrawn="1"/>
        </p:nvCxnSpPr>
        <p:spPr>
          <a:xfrm flipV="1">
            <a:off x="1582597" y="0"/>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AB1E42F-C6C6-4A36-BAE7-4756F89F5D5E}"/>
              </a:ext>
            </a:extLst>
          </p:cNvPr>
          <p:cNvCxnSpPr>
            <a:cxnSpLocks/>
          </p:cNvCxnSpPr>
          <p:nvPr userDrawn="1"/>
        </p:nvCxnSpPr>
        <p:spPr>
          <a:xfrm flipV="1">
            <a:off x="10429712" y="4861497"/>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EE319D1-4D0C-4975-9B2C-A4F28D834A23}"/>
              </a:ext>
            </a:extLst>
          </p:cNvPr>
          <p:cNvCxnSpPr>
            <a:cxnSpLocks/>
          </p:cNvCxnSpPr>
          <p:nvPr userDrawn="1"/>
        </p:nvCxnSpPr>
        <p:spPr>
          <a:xfrm flipV="1">
            <a:off x="0" y="-1079575"/>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日期占位符 2">
            <a:extLst>
              <a:ext uri="{FF2B5EF4-FFF2-40B4-BE49-F238E27FC236}">
                <a16:creationId xmlns:a16="http://schemas.microsoft.com/office/drawing/2014/main" id="{19125911-0BBB-48F5-B7E3-F7BB0BCD331D}"/>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B2EB84A6-48CF-4B2C-BCDE-DFDE56A238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4B89D6-126D-47C4-9A88-5FFBC63ED2EF}"/>
              </a:ext>
            </a:extLst>
          </p:cNvPr>
          <p:cNvSpPr>
            <a:spLocks noGrp="1"/>
          </p:cNvSpPr>
          <p:nvPr>
            <p:ph type="sldNum" sz="quarter" idx="12"/>
          </p:nvPr>
        </p:nvSpPr>
        <p:spPr/>
        <p:txBody>
          <a:bodyPr/>
          <a:lstStyle/>
          <a:p>
            <a:fld id="{195DF8BB-3426-49E0-9D36-69DE378B8EB3}" type="slidenum">
              <a:rPr lang="zh-CN" altLang="en-US" smtClean="0"/>
              <a:t>‹#›</a:t>
            </a:fld>
            <a:endParaRPr lang="zh-CN" altLang="en-US"/>
          </a:p>
        </p:txBody>
      </p:sp>
      <p:pic>
        <p:nvPicPr>
          <p:cNvPr id="13" name="图片 12">
            <a:extLst>
              <a:ext uri="{FF2B5EF4-FFF2-40B4-BE49-F238E27FC236}">
                <a16:creationId xmlns:a16="http://schemas.microsoft.com/office/drawing/2014/main" id="{27317076-17AF-4586-B106-ABC20FA219A1}"/>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1513484" y="1001315"/>
            <a:ext cx="9200570" cy="5943498"/>
          </a:xfrm>
          <a:prstGeom prst="rect">
            <a:avLst/>
          </a:prstGeom>
          <a:ln>
            <a:noFill/>
          </a:ln>
          <a:effectLst>
            <a:softEdge rad="112500"/>
          </a:effectLst>
        </p:spPr>
      </p:pic>
      <p:sp>
        <p:nvSpPr>
          <p:cNvPr id="14" name="矩形 13">
            <a:extLst>
              <a:ext uri="{FF2B5EF4-FFF2-40B4-BE49-F238E27FC236}">
                <a16:creationId xmlns:a16="http://schemas.microsoft.com/office/drawing/2014/main" id="{671670D3-7B32-4F30-B1D8-DC88578037EF}"/>
              </a:ext>
            </a:extLst>
          </p:cNvPr>
          <p:cNvSpPr/>
          <p:nvPr userDrawn="1"/>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B683585-B911-48CB-A47C-6822AA6C78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cxnSp>
        <p:nvCxnSpPr>
          <p:cNvPr id="16" name="直接连接符 15">
            <a:extLst>
              <a:ext uri="{FF2B5EF4-FFF2-40B4-BE49-F238E27FC236}">
                <a16:creationId xmlns:a16="http://schemas.microsoft.com/office/drawing/2014/main" id="{0A614C2E-58F9-4989-9637-67AA2BB3D3EB}"/>
              </a:ext>
            </a:extLst>
          </p:cNvPr>
          <p:cNvCxnSpPr>
            <a:cxnSpLocks/>
          </p:cNvCxnSpPr>
          <p:nvPr userDrawn="1"/>
        </p:nvCxnSpPr>
        <p:spPr>
          <a:xfrm>
            <a:off x="2788920" y="4592852"/>
            <a:ext cx="661416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图形 9" descr="讲师">
            <a:extLst>
              <a:ext uri="{FF2B5EF4-FFF2-40B4-BE49-F238E27FC236}">
                <a16:creationId xmlns:a16="http://schemas.microsoft.com/office/drawing/2014/main" id="{61E56CFB-7375-4C8D-960D-6097A5DB5E6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64344" y="4705112"/>
            <a:ext cx="560419" cy="560419"/>
          </a:xfrm>
          <a:prstGeom prst="rect">
            <a:avLst/>
          </a:prstGeom>
        </p:spPr>
      </p:pic>
      <p:pic>
        <p:nvPicPr>
          <p:cNvPr id="18" name="图形 12" descr="教师">
            <a:extLst>
              <a:ext uri="{FF2B5EF4-FFF2-40B4-BE49-F238E27FC236}">
                <a16:creationId xmlns:a16="http://schemas.microsoft.com/office/drawing/2014/main" id="{08719334-EE6C-4FA5-889A-98EC9CC4E4E2}"/>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37207" y="5593447"/>
            <a:ext cx="560419" cy="560419"/>
          </a:xfrm>
          <a:prstGeom prst="rect">
            <a:avLst/>
          </a:prstGeom>
        </p:spPr>
      </p:pic>
    </p:spTree>
    <p:extLst>
      <p:ext uri="{BB962C8B-B14F-4D97-AF65-F5344CB8AC3E}">
        <p14:creationId xmlns:p14="http://schemas.microsoft.com/office/powerpoint/2010/main" val="1518593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CA3D81-5708-424B-BD81-179CD9DAACAA}"/>
              </a:ext>
            </a:extLst>
          </p:cNvPr>
          <p:cNvSpPr/>
          <p:nvPr userDrawn="1"/>
        </p:nvSpPr>
        <p:spPr>
          <a:xfrm>
            <a:off x="0" y="0"/>
            <a:ext cx="12192000" cy="6858000"/>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891B665F-FCC6-4EA3-BB27-3F2C43120DB5}"/>
              </a:ext>
            </a:extLst>
          </p:cNvPr>
          <p:cNvCxnSpPr>
            <a:cxnSpLocks/>
          </p:cNvCxnSpPr>
          <p:nvPr userDrawn="1"/>
        </p:nvCxnSpPr>
        <p:spPr>
          <a:xfrm flipV="1">
            <a:off x="8437718" y="4633844"/>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CD8D3A9-9004-4765-B261-B290CB1DA8E7}"/>
              </a:ext>
            </a:extLst>
          </p:cNvPr>
          <p:cNvCxnSpPr>
            <a:cxnSpLocks/>
          </p:cNvCxnSpPr>
          <p:nvPr userDrawn="1"/>
        </p:nvCxnSpPr>
        <p:spPr>
          <a:xfrm flipV="1">
            <a:off x="10624788" y="3240501"/>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F5C898-EE54-45C3-806F-600C02D81B35}"/>
              </a:ext>
            </a:extLst>
          </p:cNvPr>
          <p:cNvCxnSpPr>
            <a:cxnSpLocks/>
          </p:cNvCxnSpPr>
          <p:nvPr userDrawn="1"/>
        </p:nvCxnSpPr>
        <p:spPr>
          <a:xfrm flipV="1">
            <a:off x="-418533" y="1055324"/>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807A15C-C5D4-4366-A642-F31EDADBAB38}"/>
              </a:ext>
            </a:extLst>
          </p:cNvPr>
          <p:cNvCxnSpPr>
            <a:cxnSpLocks/>
          </p:cNvCxnSpPr>
          <p:nvPr userDrawn="1"/>
        </p:nvCxnSpPr>
        <p:spPr>
          <a:xfrm flipV="1">
            <a:off x="1582597" y="0"/>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AB1E42F-C6C6-4A36-BAE7-4756F89F5D5E}"/>
              </a:ext>
            </a:extLst>
          </p:cNvPr>
          <p:cNvCxnSpPr>
            <a:cxnSpLocks/>
          </p:cNvCxnSpPr>
          <p:nvPr userDrawn="1"/>
        </p:nvCxnSpPr>
        <p:spPr>
          <a:xfrm flipV="1">
            <a:off x="10429712" y="4861497"/>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EE319D1-4D0C-4975-9B2C-A4F28D834A23}"/>
              </a:ext>
            </a:extLst>
          </p:cNvPr>
          <p:cNvCxnSpPr>
            <a:cxnSpLocks/>
          </p:cNvCxnSpPr>
          <p:nvPr userDrawn="1"/>
        </p:nvCxnSpPr>
        <p:spPr>
          <a:xfrm flipV="1">
            <a:off x="0" y="-1079575"/>
            <a:ext cx="1991994" cy="25393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日期占位符 2">
            <a:extLst>
              <a:ext uri="{FF2B5EF4-FFF2-40B4-BE49-F238E27FC236}">
                <a16:creationId xmlns:a16="http://schemas.microsoft.com/office/drawing/2014/main" id="{19125911-0BBB-48F5-B7E3-F7BB0BCD331D}"/>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B2EB84A6-48CF-4B2C-BCDE-DFDE56A238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4B89D6-126D-47C4-9A88-5FFBC63ED2EF}"/>
              </a:ext>
            </a:extLst>
          </p:cNvPr>
          <p:cNvSpPr>
            <a:spLocks noGrp="1"/>
          </p:cNvSpPr>
          <p:nvPr>
            <p:ph type="sldNum" sz="quarter" idx="12"/>
          </p:nvPr>
        </p:nvSpPr>
        <p:spPr/>
        <p:txBody>
          <a:bodyPr/>
          <a:lstStyle/>
          <a:p>
            <a:fld id="{195DF8BB-3426-49E0-9D36-69DE378B8EB3}" type="slidenum">
              <a:rPr lang="zh-CN" altLang="en-US" smtClean="0"/>
              <a:t>‹#›</a:t>
            </a:fld>
            <a:endParaRPr lang="zh-CN" altLang="en-US"/>
          </a:p>
        </p:txBody>
      </p:sp>
      <p:pic>
        <p:nvPicPr>
          <p:cNvPr id="13" name="图片 12">
            <a:extLst>
              <a:ext uri="{FF2B5EF4-FFF2-40B4-BE49-F238E27FC236}">
                <a16:creationId xmlns:a16="http://schemas.microsoft.com/office/drawing/2014/main" id="{27317076-17AF-4586-B106-ABC20FA219A1}"/>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1513484" y="1001315"/>
            <a:ext cx="9200570" cy="5943498"/>
          </a:xfrm>
          <a:prstGeom prst="rect">
            <a:avLst/>
          </a:prstGeom>
          <a:ln>
            <a:noFill/>
          </a:ln>
          <a:effectLst>
            <a:softEdge rad="112500"/>
          </a:effectLst>
        </p:spPr>
      </p:pic>
      <p:sp>
        <p:nvSpPr>
          <p:cNvPr id="14" name="矩形 13">
            <a:extLst>
              <a:ext uri="{FF2B5EF4-FFF2-40B4-BE49-F238E27FC236}">
                <a16:creationId xmlns:a16="http://schemas.microsoft.com/office/drawing/2014/main" id="{671670D3-7B32-4F30-B1D8-DC88578037EF}"/>
              </a:ext>
            </a:extLst>
          </p:cNvPr>
          <p:cNvSpPr/>
          <p:nvPr userDrawn="1"/>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B683585-B911-48CB-A47C-6822AA6C78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spTree>
    <p:extLst>
      <p:ext uri="{BB962C8B-B14F-4D97-AF65-F5344CB8AC3E}">
        <p14:creationId xmlns:p14="http://schemas.microsoft.com/office/powerpoint/2010/main" val="10854025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9E53A4E-4755-4C81-87AB-3EEB46D31FF2}"/>
              </a:ext>
            </a:extLst>
          </p:cNvPr>
          <p:cNvSpPr/>
          <p:nvPr userDrawn="1"/>
        </p:nvSpPr>
        <p:spPr>
          <a:xfrm>
            <a:off x="0" y="0"/>
            <a:ext cx="12192000" cy="6858000"/>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B19B8AD-4ACF-4499-8867-680C43A902F9}"/>
              </a:ext>
            </a:extLst>
          </p:cNvPr>
          <p:cNvCxnSpPr/>
          <p:nvPr userDrawn="1"/>
        </p:nvCxnSpPr>
        <p:spPr>
          <a:xfrm>
            <a:off x="341811" y="783771"/>
            <a:ext cx="11508377" cy="0"/>
          </a:xfrm>
          <a:prstGeom prst="line">
            <a:avLst/>
          </a:prstGeom>
          <a:ln w="381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020014F0-151C-427F-AFD7-4F49339205AB}"/>
              </a:ext>
            </a:extLst>
          </p:cNvPr>
          <p:cNvSpPr/>
          <p:nvPr userDrawn="1"/>
        </p:nvSpPr>
        <p:spPr>
          <a:xfrm>
            <a:off x="496389" y="235131"/>
            <a:ext cx="457200" cy="457200"/>
          </a:xfrm>
          <a:prstGeom prst="roundRect">
            <a:avLst/>
          </a:prstGeom>
          <a:noFill/>
          <a:ln w="38100">
            <a:solidFill>
              <a:srgbClr val="0070C0"/>
            </a:solidFill>
          </a:ln>
          <a:effectLst>
            <a:outerShdw blurRad="190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D9C1086-8973-4183-ADCF-4CCB42BBD31B}"/>
              </a:ext>
            </a:extLst>
          </p:cNvPr>
          <p:cNvSpPr/>
          <p:nvPr userDrawn="1"/>
        </p:nvSpPr>
        <p:spPr>
          <a:xfrm>
            <a:off x="727167" y="413657"/>
            <a:ext cx="304800" cy="304800"/>
          </a:xfrm>
          <a:prstGeom prst="roundRect">
            <a:avLst/>
          </a:prstGeom>
          <a:solidFill>
            <a:srgbClr val="0070C0"/>
          </a:solidFill>
          <a:ln w="38100">
            <a:solidFill>
              <a:srgbClr val="0070C0"/>
            </a:solidFill>
          </a:ln>
          <a:effectLst>
            <a:outerShdw blurRad="190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a:extLst>
              <a:ext uri="{FF2B5EF4-FFF2-40B4-BE49-F238E27FC236}">
                <a16:creationId xmlns:a16="http://schemas.microsoft.com/office/drawing/2014/main" id="{65327040-AD97-404B-BFFF-AE793CB9F405}"/>
              </a:ext>
            </a:extLst>
          </p:cNvPr>
          <p:cNvSpPr>
            <a:spLocks noGrp="1"/>
          </p:cNvSpPr>
          <p:nvPr>
            <p:ph type="title"/>
          </p:nvPr>
        </p:nvSpPr>
        <p:spPr>
          <a:xfrm>
            <a:off x="1184367" y="293914"/>
            <a:ext cx="4737462" cy="457200"/>
          </a:xfrm>
        </p:spPr>
        <p:txBody>
          <a:bodyPr>
            <a:noAutofit/>
          </a:bodyPr>
          <a:lstStyle>
            <a:lvl1pPr>
              <a:defRPr sz="2800" b="0">
                <a:solidFill>
                  <a:srgbClr val="0070C0"/>
                </a:solidFill>
              </a:defRPr>
            </a:lvl1pPr>
          </a:lstStyle>
          <a:p>
            <a:r>
              <a:rPr lang="zh-CN" altLang="en-US" dirty="0"/>
              <a:t>单击此处编辑母版标题样式</a:t>
            </a:r>
          </a:p>
        </p:txBody>
      </p:sp>
      <p:sp>
        <p:nvSpPr>
          <p:cNvPr id="2" name="日期占位符 1">
            <a:extLst>
              <a:ext uri="{FF2B5EF4-FFF2-40B4-BE49-F238E27FC236}">
                <a16:creationId xmlns:a16="http://schemas.microsoft.com/office/drawing/2014/main" id="{7FA093D2-E6B2-4F29-8779-3AD4861C1C5C}"/>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0034256D-58CF-45A5-B651-7249C0E5A8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5DDE22-82B0-41EF-AE34-BCBB8E55B614}"/>
              </a:ext>
            </a:extLst>
          </p:cNvPr>
          <p:cNvSpPr>
            <a:spLocks noGrp="1"/>
          </p:cNvSpPr>
          <p:nvPr>
            <p:ph type="sldNum" sz="quarter" idx="12"/>
          </p:nvPr>
        </p:nvSpPr>
        <p:spPr/>
        <p:txBody>
          <a:bodyPr/>
          <a:lstStyle>
            <a:lvl1pPr>
              <a:defRPr sz="1800">
                <a:solidFill>
                  <a:schemeClr val="bg1"/>
                </a:solidFill>
              </a:defRPr>
            </a:lvl1pPr>
          </a:lstStyle>
          <a:p>
            <a:fld id="{195DF8BB-3426-49E0-9D36-69DE378B8EB3}" type="slidenum">
              <a:rPr lang="zh-CN" altLang="en-US" smtClean="0"/>
              <a:pPr/>
              <a:t>‹#›</a:t>
            </a:fld>
            <a:endParaRPr lang="zh-CN" altLang="en-US" dirty="0"/>
          </a:p>
        </p:txBody>
      </p:sp>
      <p:grpSp>
        <p:nvGrpSpPr>
          <p:cNvPr id="12" name="组合 11">
            <a:extLst>
              <a:ext uri="{FF2B5EF4-FFF2-40B4-BE49-F238E27FC236}">
                <a16:creationId xmlns:a16="http://schemas.microsoft.com/office/drawing/2014/main" id="{21A1E230-FA9D-4F01-ADCA-FE40E7DE8B42}"/>
              </a:ext>
            </a:extLst>
          </p:cNvPr>
          <p:cNvGrpSpPr/>
          <p:nvPr userDrawn="1"/>
        </p:nvGrpSpPr>
        <p:grpSpPr>
          <a:xfrm>
            <a:off x="0" y="6257710"/>
            <a:ext cx="12192000" cy="590023"/>
            <a:chOff x="0" y="5908089"/>
            <a:chExt cx="19628567" cy="949911"/>
          </a:xfrm>
        </p:grpSpPr>
        <p:sp>
          <p:nvSpPr>
            <p:cNvPr id="13" name="矩形 12">
              <a:extLst>
                <a:ext uri="{FF2B5EF4-FFF2-40B4-BE49-F238E27FC236}">
                  <a16:creationId xmlns:a16="http://schemas.microsoft.com/office/drawing/2014/main" id="{C4DC3592-9B73-49B8-8994-F83106D70071}"/>
                </a:ext>
              </a:extLst>
            </p:cNvPr>
            <p:cNvSpPr/>
            <p:nvPr/>
          </p:nvSpPr>
          <p:spPr>
            <a:xfrm>
              <a:off x="0" y="5908089"/>
              <a:ext cx="19628567"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8715A5B1-80A9-441C-AB93-8BF500512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 y="6001082"/>
              <a:ext cx="3684233" cy="763923"/>
            </a:xfrm>
            <a:prstGeom prst="rect">
              <a:avLst/>
            </a:prstGeom>
          </p:spPr>
        </p:pic>
      </p:grpSp>
      <p:sp>
        <p:nvSpPr>
          <p:cNvPr id="15" name="灯片编号占位符 21">
            <a:extLst>
              <a:ext uri="{FF2B5EF4-FFF2-40B4-BE49-F238E27FC236}">
                <a16:creationId xmlns:a16="http://schemas.microsoft.com/office/drawing/2014/main" id="{A5C8B967-EFBB-4C00-997B-EB3609241F57}"/>
              </a:ext>
            </a:extLst>
          </p:cNvPr>
          <p:cNvSpPr txBox="1">
            <a:spLocks/>
          </p:cNvSpPr>
          <p:nvPr userDrawn="1"/>
        </p:nvSpPr>
        <p:spPr>
          <a:xfrm>
            <a:off x="8610600" y="634608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DF8BB-3426-49E0-9D36-69DE378B8EB3}" type="slidenum">
              <a:rPr lang="zh-CN" altLang="en-US" smtClean="0"/>
              <a:pPr/>
              <a:t>‹#›</a:t>
            </a:fld>
            <a:endParaRPr lang="zh-CN" altLang="en-US"/>
          </a:p>
        </p:txBody>
      </p:sp>
      <p:pic>
        <p:nvPicPr>
          <p:cNvPr id="16" name="图片 15" descr="7"/>
          <p:cNvPicPr>
            <a:picLocks noChangeAspect="1"/>
          </p:cNvPicPr>
          <p:nvPr userDrawn="1"/>
        </p:nvPicPr>
        <p:blipFill>
          <a:blip r:embed="rId3">
            <a:grayscl/>
            <a:lum bright="48000"/>
          </a:blip>
          <a:stretch>
            <a:fillRect/>
          </a:stretch>
        </p:blipFill>
        <p:spPr>
          <a:xfrm>
            <a:off x="8280699" y="3990890"/>
            <a:ext cx="3955415" cy="2799080"/>
          </a:xfrm>
          <a:prstGeom prst="rect">
            <a:avLst/>
          </a:prstGeom>
        </p:spPr>
      </p:pic>
    </p:spTree>
    <p:extLst>
      <p:ext uri="{BB962C8B-B14F-4D97-AF65-F5344CB8AC3E}">
        <p14:creationId xmlns:p14="http://schemas.microsoft.com/office/powerpoint/2010/main" val="1398625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2302D-0150-49F9-AD32-3C673CC4943B}"/>
              </a:ext>
            </a:extLst>
          </p:cNvPr>
          <p:cNvSpPr>
            <a:spLocks noGrp="1"/>
          </p:cNvSpPr>
          <p:nvPr>
            <p:ph type="title"/>
          </p:nvPr>
        </p:nvSpPr>
        <p:spPr>
          <a:xfrm>
            <a:off x="768532" y="1033129"/>
            <a:ext cx="10515600" cy="1063081"/>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495D86-B8DE-4E05-B9DA-FC9FE762D281}"/>
              </a:ext>
            </a:extLst>
          </p:cNvPr>
          <p:cNvSpPr>
            <a:spLocks noGrp="1"/>
          </p:cNvSpPr>
          <p:nvPr>
            <p:ph idx="1"/>
          </p:nvPr>
        </p:nvSpPr>
        <p:spPr>
          <a:xfrm>
            <a:off x="838200" y="2290353"/>
            <a:ext cx="10515600" cy="3886609"/>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1FB239C-EA14-4454-8A29-E262A7F6CA76}"/>
              </a:ext>
            </a:extLst>
          </p:cNvPr>
          <p:cNvSpPr>
            <a:spLocks noGrp="1"/>
          </p:cNvSpPr>
          <p:nvPr>
            <p:ph type="dt" sz="half" idx="10"/>
          </p:nvPr>
        </p:nvSpPr>
        <p:spPr/>
        <p:txBody>
          <a:bodyPr/>
          <a:lstStyle/>
          <a:p>
            <a:endParaRPr lang="zh-CN" altLang="en-US" dirty="0"/>
          </a:p>
        </p:txBody>
      </p:sp>
      <p:sp>
        <p:nvSpPr>
          <p:cNvPr id="5" name="页脚占位符 4">
            <a:extLst>
              <a:ext uri="{FF2B5EF4-FFF2-40B4-BE49-F238E27FC236}">
                <a16:creationId xmlns:a16="http://schemas.microsoft.com/office/drawing/2014/main" id="{7C094398-E579-42E6-9BA8-1B00CF2516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E9CE28-3A22-4F48-97FB-8D608C6F550B}"/>
              </a:ext>
            </a:extLst>
          </p:cNvPr>
          <p:cNvSpPr>
            <a:spLocks noGrp="1"/>
          </p:cNvSpPr>
          <p:nvPr>
            <p:ph type="sldNum" sz="quarter" idx="12"/>
          </p:nvPr>
        </p:nvSpPr>
        <p:spPr/>
        <p:txBody>
          <a:bodyPr/>
          <a:lstStyle/>
          <a:p>
            <a:fld id="{195DF8BB-3426-49E0-9D36-69DE378B8EB3}" type="slidenum">
              <a:rPr lang="zh-CN" altLang="en-US" smtClean="0"/>
              <a:t>‹#›</a:t>
            </a:fld>
            <a:endParaRPr lang="zh-CN" altLang="en-US"/>
          </a:p>
        </p:txBody>
      </p:sp>
      <p:sp>
        <p:nvSpPr>
          <p:cNvPr id="7" name="矩形 6">
            <a:extLst>
              <a:ext uri="{FF2B5EF4-FFF2-40B4-BE49-F238E27FC236}">
                <a16:creationId xmlns:a16="http://schemas.microsoft.com/office/drawing/2014/main" id="{671670D3-7B32-4F30-B1D8-DC88578037EF}"/>
              </a:ext>
            </a:extLst>
          </p:cNvPr>
          <p:cNvSpPr/>
          <p:nvPr userDrawn="1"/>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B683585-B911-48CB-A47C-6822AA6C78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pic>
        <p:nvPicPr>
          <p:cNvPr id="9" name="图片 8" descr="7"/>
          <p:cNvPicPr>
            <a:picLocks noChangeAspect="1"/>
          </p:cNvPicPr>
          <p:nvPr userDrawn="1"/>
        </p:nvPicPr>
        <p:blipFill>
          <a:blip r:embed="rId3">
            <a:grayscl/>
            <a:lum bright="48000"/>
          </a:blip>
          <a:stretch>
            <a:fillRect/>
          </a:stretch>
        </p:blipFill>
        <p:spPr>
          <a:xfrm>
            <a:off x="8269885" y="4313929"/>
            <a:ext cx="3955415" cy="2799080"/>
          </a:xfrm>
          <a:prstGeom prst="rect">
            <a:avLst/>
          </a:prstGeom>
        </p:spPr>
      </p:pic>
    </p:spTree>
    <p:extLst>
      <p:ext uri="{BB962C8B-B14F-4D97-AF65-F5344CB8AC3E}">
        <p14:creationId xmlns:p14="http://schemas.microsoft.com/office/powerpoint/2010/main" val="38521081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6ECA6-F6F7-4861-BB6B-E9A7808C2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53DF93-8D2D-4C32-BA20-305D9017941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E2FF5D6-C18A-4533-A6C8-21BCABF3D6C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4FFD784-78F2-46C3-AA6B-F1E5F945323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A21387C0-72F4-4E48-95BB-7DA60BF8AC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04B034-D28F-4C19-9E04-6CFDCF286BB3}"/>
              </a:ext>
            </a:extLst>
          </p:cNvPr>
          <p:cNvSpPr>
            <a:spLocks noGrp="1"/>
          </p:cNvSpPr>
          <p:nvPr>
            <p:ph type="sldNum" sz="quarter" idx="12"/>
          </p:nvPr>
        </p:nvSpPr>
        <p:spPr/>
        <p:txBody>
          <a:bodyPr/>
          <a:lstStyle/>
          <a:p>
            <a:fld id="{195DF8BB-3426-49E0-9D36-69DE378B8EB3}" type="slidenum">
              <a:rPr lang="zh-CN" altLang="en-US" smtClean="0"/>
              <a:t>‹#›</a:t>
            </a:fld>
            <a:endParaRPr lang="zh-CN" altLang="en-US"/>
          </a:p>
        </p:txBody>
      </p:sp>
      <p:sp>
        <p:nvSpPr>
          <p:cNvPr id="8" name="矩形 7">
            <a:extLst>
              <a:ext uri="{FF2B5EF4-FFF2-40B4-BE49-F238E27FC236}">
                <a16:creationId xmlns:a16="http://schemas.microsoft.com/office/drawing/2014/main" id="{671670D3-7B32-4F30-B1D8-DC88578037EF}"/>
              </a:ext>
            </a:extLst>
          </p:cNvPr>
          <p:cNvSpPr/>
          <p:nvPr userDrawn="1"/>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B683585-B911-48CB-A47C-6822AA6C78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spTree>
    <p:extLst>
      <p:ext uri="{BB962C8B-B14F-4D97-AF65-F5344CB8AC3E}">
        <p14:creationId xmlns:p14="http://schemas.microsoft.com/office/powerpoint/2010/main" val="33909151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A5D93-DFF3-4480-A6AB-8B5E7DD4F5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3F343C-3763-4E7E-8001-6528BEE0B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591C07C-20A1-4214-B54D-4C4B4FFEAC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9C3ABF-003C-479F-87DD-9B154B37E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7050E0F-7D4B-4A90-BB94-B36AEE6C178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E33836A-C19A-420E-95D6-F87B0C96C1ED}"/>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D64C34C2-5774-4614-854D-78E5CD1838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26A099A-8494-4A6B-938D-796B8E109C5F}"/>
              </a:ext>
            </a:extLst>
          </p:cNvPr>
          <p:cNvSpPr>
            <a:spLocks noGrp="1"/>
          </p:cNvSpPr>
          <p:nvPr>
            <p:ph type="sldNum" sz="quarter" idx="12"/>
          </p:nvPr>
        </p:nvSpPr>
        <p:spPr/>
        <p:txBody>
          <a:bodyPr/>
          <a:lstStyle/>
          <a:p>
            <a:fld id="{195DF8BB-3426-49E0-9D36-69DE378B8EB3}" type="slidenum">
              <a:rPr lang="zh-CN" altLang="en-US" smtClean="0"/>
              <a:t>‹#›</a:t>
            </a:fld>
            <a:endParaRPr lang="zh-CN" altLang="en-US"/>
          </a:p>
        </p:txBody>
      </p:sp>
      <p:sp>
        <p:nvSpPr>
          <p:cNvPr id="11" name="TextBox 10"/>
          <p:cNvSpPr txBox="1"/>
          <p:nvPr userDrawn="1"/>
        </p:nvSpPr>
        <p:spPr>
          <a:xfrm>
            <a:off x="2283262" y="6858000"/>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
        <p:nvSpPr>
          <p:cNvPr id="12" name="矩形 11">
            <a:extLst>
              <a:ext uri="{FF2B5EF4-FFF2-40B4-BE49-F238E27FC236}">
                <a16:creationId xmlns:a16="http://schemas.microsoft.com/office/drawing/2014/main" id="{671670D3-7B32-4F30-B1D8-DC88578037EF}"/>
              </a:ext>
            </a:extLst>
          </p:cNvPr>
          <p:cNvSpPr/>
          <p:nvPr userDrawn="1"/>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B683585-B911-48CB-A47C-6822AA6C78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pic>
        <p:nvPicPr>
          <p:cNvPr id="14" name="图片 13" descr="7"/>
          <p:cNvPicPr>
            <a:picLocks noChangeAspect="1"/>
          </p:cNvPicPr>
          <p:nvPr userDrawn="1"/>
        </p:nvPicPr>
        <p:blipFill>
          <a:blip r:embed="rId4">
            <a:grayscl/>
            <a:lum bright="48000"/>
          </a:blip>
          <a:stretch>
            <a:fillRect/>
          </a:stretch>
        </p:blipFill>
        <p:spPr>
          <a:xfrm>
            <a:off x="8269885" y="4313929"/>
            <a:ext cx="3955415" cy="2799080"/>
          </a:xfrm>
          <a:prstGeom prst="rect">
            <a:avLst/>
          </a:prstGeom>
        </p:spPr>
      </p:pic>
    </p:spTree>
    <p:extLst>
      <p:ext uri="{BB962C8B-B14F-4D97-AF65-F5344CB8AC3E}">
        <p14:creationId xmlns:p14="http://schemas.microsoft.com/office/powerpoint/2010/main" val="40943625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1CB6-11AB-4D59-A9E4-FE51412EA57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D6B329-B836-4681-937A-A448BE05201F}"/>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D0326462-E467-4890-A28D-4746809E3DC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D40214-6257-4B6A-B808-BD954488861D}"/>
              </a:ext>
            </a:extLst>
          </p:cNvPr>
          <p:cNvSpPr>
            <a:spLocks noGrp="1"/>
          </p:cNvSpPr>
          <p:nvPr>
            <p:ph type="sldNum" sz="quarter" idx="12"/>
          </p:nvPr>
        </p:nvSpPr>
        <p:spPr/>
        <p:txBody>
          <a:bodyPr/>
          <a:lstStyle/>
          <a:p>
            <a:fld id="{195DF8BB-3426-49E0-9D36-69DE378B8EB3}" type="slidenum">
              <a:rPr lang="zh-CN" altLang="en-US" smtClean="0"/>
              <a:t>‹#›</a:t>
            </a:fld>
            <a:endParaRPr lang="zh-CN" altLang="en-US"/>
          </a:p>
        </p:txBody>
      </p:sp>
      <p:sp>
        <p:nvSpPr>
          <p:cNvPr id="6" name="矩形 5">
            <a:extLst>
              <a:ext uri="{FF2B5EF4-FFF2-40B4-BE49-F238E27FC236}">
                <a16:creationId xmlns:a16="http://schemas.microsoft.com/office/drawing/2014/main" id="{671670D3-7B32-4F30-B1D8-DC88578037EF}"/>
              </a:ext>
            </a:extLst>
          </p:cNvPr>
          <p:cNvSpPr/>
          <p:nvPr userDrawn="1"/>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B683585-B911-48CB-A47C-6822AA6C78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pic>
        <p:nvPicPr>
          <p:cNvPr id="8" name="图片 7" descr="7"/>
          <p:cNvPicPr>
            <a:picLocks noChangeAspect="1"/>
          </p:cNvPicPr>
          <p:nvPr userDrawn="1"/>
        </p:nvPicPr>
        <p:blipFill>
          <a:blip r:embed="rId3">
            <a:grayscl/>
            <a:lum bright="48000"/>
          </a:blip>
          <a:stretch>
            <a:fillRect/>
          </a:stretch>
        </p:blipFill>
        <p:spPr>
          <a:xfrm>
            <a:off x="8269885" y="4313929"/>
            <a:ext cx="3955415" cy="2799080"/>
          </a:xfrm>
          <a:prstGeom prst="rect">
            <a:avLst/>
          </a:prstGeom>
        </p:spPr>
      </p:pic>
      <p:sp>
        <p:nvSpPr>
          <p:cNvPr id="9" name="任意多边形 8"/>
          <p:cNvSpPr/>
          <p:nvPr userDrawn="1"/>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7280">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6856547" y="1938791"/>
            <a:ext cx="2978249" cy="388620"/>
          </a:xfrm>
          <a:prstGeom prst="rect">
            <a:avLst/>
          </a:prstGeom>
          <a:noFill/>
          <a:ln w="12700" cap="flat" cmpd="sng" algn="ctr">
            <a:noFill/>
            <a:prstDash val="solid"/>
            <a:miter lim="800000"/>
          </a:ln>
          <a:effectLst/>
        </p:spPr>
        <p:txBody>
          <a:bodyPr anchor="ctr"/>
          <a:lstStyle/>
          <a:p>
            <a:pPr defTabSz="1097280"/>
            <a:r>
              <a:rPr lang="en-US" altLang="zh-CN" sz="2400" b="1" dirty="0">
                <a:solidFill>
                  <a:prstClr val="black"/>
                </a:solidFill>
                <a:latin typeface="微软雅黑" panose="020B0503020204020204" pitchFamily="34" charset="-122"/>
                <a:ea typeface="微软雅黑" panose="020B0503020204020204" pitchFamily="34" charset="-122"/>
              </a:rPr>
              <a:t>1.1</a:t>
            </a:r>
          </a:p>
        </p:txBody>
      </p:sp>
      <p:sp>
        <p:nvSpPr>
          <p:cNvPr id="11" name="矩形 10"/>
          <p:cNvSpPr/>
          <p:nvPr userDrawn="1"/>
        </p:nvSpPr>
        <p:spPr>
          <a:xfrm>
            <a:off x="6856547" y="2817470"/>
            <a:ext cx="3859053" cy="751230"/>
          </a:xfrm>
          <a:prstGeom prst="rect">
            <a:avLst/>
          </a:prstGeom>
          <a:noFill/>
          <a:ln w="12700" cap="flat" cmpd="sng" algn="ctr">
            <a:noFill/>
            <a:prstDash val="solid"/>
            <a:miter lim="800000"/>
          </a:ln>
          <a:effectLst/>
        </p:spPr>
        <p:txBody>
          <a:bodyPr anchor="ctr"/>
          <a:lstStyle/>
          <a:p>
            <a:pPr defTabSz="1097280"/>
            <a:r>
              <a:rPr lang="en-US" altLang="zh-CN" sz="2400" b="1" dirty="0">
                <a:solidFill>
                  <a:prstClr val="black"/>
                </a:solidFill>
                <a:latin typeface="微软雅黑" panose="020B0503020204020204" pitchFamily="34" charset="-122"/>
                <a:ea typeface="微软雅黑" panose="020B0503020204020204" pitchFamily="34" charset="-122"/>
              </a:rPr>
              <a:t>1.2</a:t>
            </a:r>
          </a:p>
        </p:txBody>
      </p:sp>
      <p:sp>
        <p:nvSpPr>
          <p:cNvPr id="12" name="矩形 11"/>
          <p:cNvSpPr/>
          <p:nvPr userDrawn="1"/>
        </p:nvSpPr>
        <p:spPr>
          <a:xfrm>
            <a:off x="6856543" y="3638183"/>
            <a:ext cx="4662621" cy="1114523"/>
          </a:xfrm>
          <a:prstGeom prst="rect">
            <a:avLst/>
          </a:prstGeom>
          <a:noFill/>
          <a:ln w="12700" cap="flat" cmpd="sng" algn="ctr">
            <a:noFill/>
            <a:prstDash val="solid"/>
            <a:miter lim="800000"/>
          </a:ln>
          <a:effectLst/>
        </p:spPr>
        <p:txBody>
          <a:bodyPr anchor="ctr"/>
          <a:lstStyle/>
          <a:p>
            <a:pPr defTabSz="1097280">
              <a:lnSpc>
                <a:spcPct val="120000"/>
              </a:lnSpc>
            </a:pPr>
            <a:r>
              <a:rPr lang="en-US" altLang="zh-CN" sz="2400" b="1" dirty="0">
                <a:solidFill>
                  <a:prstClr val="black"/>
                </a:solidFill>
                <a:latin typeface="微软雅黑" panose="020B0503020204020204" pitchFamily="34" charset="-122"/>
                <a:ea typeface="微软雅黑" panose="020B0503020204020204" pitchFamily="34" charset="-122"/>
              </a:rPr>
              <a:t>1.3</a:t>
            </a:r>
          </a:p>
        </p:txBody>
      </p:sp>
      <p:grpSp>
        <p:nvGrpSpPr>
          <p:cNvPr id="13" name="组合 12"/>
          <p:cNvGrpSpPr/>
          <p:nvPr userDrawn="1"/>
        </p:nvGrpSpPr>
        <p:grpSpPr>
          <a:xfrm>
            <a:off x="609600" y="2224947"/>
            <a:ext cx="4708715" cy="1929956"/>
            <a:chOff x="0" y="1996995"/>
            <a:chExt cx="3923928" cy="1608297"/>
          </a:xfrm>
        </p:grpSpPr>
        <p:sp>
          <p:nvSpPr>
            <p:cNvPr id="14" name="矩形 13"/>
            <p:cNvSpPr/>
            <p:nvPr/>
          </p:nvSpPr>
          <p:spPr>
            <a:xfrm>
              <a:off x="0" y="2095384"/>
              <a:ext cx="2948360" cy="146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15" name="椭圆 14"/>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7280">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6523012"/>
            <a:ext cx="12192001" cy="362511"/>
            <a:chOff x="-480925" y="5435830"/>
            <a:chExt cx="9618457" cy="302092"/>
          </a:xfrm>
          <a:solidFill>
            <a:srgbClr val="0070C0"/>
          </a:solidFill>
        </p:grpSpPr>
        <p:sp>
          <p:nvSpPr>
            <p:cNvPr id="17" name="矩形 16"/>
            <p:cNvSpPr/>
            <p:nvPr/>
          </p:nvSpPr>
          <p:spPr>
            <a:xfrm>
              <a:off x="-480925" y="5435830"/>
              <a:ext cx="2322547"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18" name="矩形 17"/>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19" name="矩形 18"/>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0" name="矩形 19"/>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1" name="矩形 20"/>
            <p:cNvSpPr/>
            <p:nvPr/>
          </p:nvSpPr>
          <p:spPr>
            <a:xfrm>
              <a:off x="7295909"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22" name="矩形 21"/>
          <p:cNvSpPr/>
          <p:nvPr userDrawn="1"/>
        </p:nvSpPr>
        <p:spPr>
          <a:xfrm>
            <a:off x="1236455" y="2912928"/>
            <a:ext cx="1327621" cy="553972"/>
          </a:xfrm>
          <a:prstGeom prst="rect">
            <a:avLst/>
          </a:prstGeom>
        </p:spPr>
        <p:txBody>
          <a:bodyPr wrap="none" lIns="109703" tIns="54851" rIns="109703" bIns="54851">
            <a:spAutoFit/>
          </a:bodyPr>
          <a:lstStyle/>
          <a:p>
            <a:pPr algn="ctr" defTabSz="822960"/>
            <a:r>
              <a:rPr lang="zh-CN" altLang="en-US" sz="2880" b="1" dirty="0">
                <a:solidFill>
                  <a:prstClr val="white"/>
                </a:solidFill>
                <a:latin typeface="微软雅黑" panose="020B0503020204020204" pitchFamily="34" charset="-122"/>
                <a:ea typeface="微软雅黑" panose="020B0503020204020204" pitchFamily="34" charset="-122"/>
              </a:rPr>
              <a:t>第一章</a:t>
            </a:r>
            <a:endParaRPr lang="en-US" altLang="zh-CN" sz="2880" b="1" dirty="0">
              <a:solidFill>
                <a:prstClr val="white"/>
              </a:solidFill>
              <a:latin typeface="微软雅黑" panose="020B0503020204020204" pitchFamily="34" charset="-122"/>
              <a:ea typeface="微软雅黑" panose="020B0503020204020204" pitchFamily="34" charset="-122"/>
            </a:endParaRPr>
          </a:p>
        </p:txBody>
      </p:sp>
      <p:pic>
        <p:nvPicPr>
          <p:cNvPr id="23" name="图片 22" descr="校徽-6"/>
          <p:cNvPicPr>
            <a:picLocks noChangeAspect="1"/>
          </p:cNvPicPr>
          <p:nvPr userDrawn="1"/>
        </p:nvPicPr>
        <p:blipFill>
          <a:blip r:embed="rId4">
            <a:grayscl/>
            <a:lum bright="30000"/>
          </a:blip>
          <a:stretch>
            <a:fillRect/>
          </a:stretch>
        </p:blipFill>
        <p:spPr>
          <a:xfrm>
            <a:off x="3318510" y="2181860"/>
            <a:ext cx="2120900" cy="2013585"/>
          </a:xfrm>
          <a:prstGeom prst="rect">
            <a:avLst/>
          </a:prstGeom>
        </p:spPr>
      </p:pic>
    </p:spTree>
    <p:extLst>
      <p:ext uri="{BB962C8B-B14F-4D97-AF65-F5344CB8AC3E}">
        <p14:creationId xmlns:p14="http://schemas.microsoft.com/office/powerpoint/2010/main" val="42915366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92B13-02AD-4A22-B307-4DD8B7D661EB}" type="datetime1">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9383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6063D1-340A-4DC9-ABBE-D50E37E9FE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830B03-6423-4968-9D06-41886C601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322981-8E74-4DE8-804A-1D1108253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BE1F9DEC-7387-4D66-B7AB-D2491B372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5B1FD39-E954-4AD0-8F65-1FC96D6273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DF8BB-3426-49E0-9D36-69DE378B8EB3}" type="slidenum">
              <a:rPr lang="zh-CN" altLang="en-US" smtClean="0"/>
              <a:t>‹#›</a:t>
            </a:fld>
            <a:endParaRPr lang="zh-CN" altLang="en-US"/>
          </a:p>
        </p:txBody>
      </p:sp>
    </p:spTree>
    <p:extLst>
      <p:ext uri="{BB962C8B-B14F-4D97-AF65-F5344CB8AC3E}">
        <p14:creationId xmlns:p14="http://schemas.microsoft.com/office/powerpoint/2010/main" val="164426906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50" r:id="rId4"/>
    <p:sldLayoutId id="2147483652" r:id="rId5"/>
    <p:sldLayoutId id="2147483653" r:id="rId6"/>
    <p:sldLayoutId id="2147483654" r:id="rId7"/>
    <p:sldLayoutId id="2147483657" r:id="rId8"/>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6" Type="http://schemas.openxmlformats.org/officeDocument/2006/relationships/image" Target="../media/image16.tmp"/><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notesSlide" Target="../notesSlides/notesSlide6.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ailto:wgy815@163.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bilibili.com/video/BV1oJ411n7si?from=search&amp;seid=7386848933433986871" TargetMode="External"/><Relationship Id="rId2" Type="http://schemas.openxmlformats.org/officeDocument/2006/relationships/hyperlink" Target="https://www.bilibili.com/video/av4412573" TargetMode="External"/><Relationship Id="rId1" Type="http://schemas.openxmlformats.org/officeDocument/2006/relationships/slideLayout" Target="../slideLayouts/slideLayout3.xml"/><Relationship Id="rId5" Type="http://schemas.openxmlformats.org/officeDocument/2006/relationships/hyperlink" Target="https://haokan.baidu.com/v?pd=wisenatural&amp;vid=2902205735133199214" TargetMode="External"/><Relationship Id="rId4" Type="http://schemas.openxmlformats.org/officeDocument/2006/relationships/hyperlink" Target="https://www.bilibili.com/video/BV1Xx411f7K6?from=search&amp;seid=390552357129087216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3" Type="http://schemas.openxmlformats.org/officeDocument/2006/relationships/image" Target="../media/image38.wmf"/><Relationship Id="rId26" Type="http://schemas.openxmlformats.org/officeDocument/2006/relationships/oleObject" Target="../embeddings/oleObject9.bin"/><Relationship Id="rId21" Type="http://schemas.openxmlformats.org/officeDocument/2006/relationships/image" Target="../media/image40.wmf"/><Relationship Id="rId34" Type="http://schemas.openxmlformats.org/officeDocument/2006/relationships/oleObject" Target="../embeddings/oleObject11.bin"/><Relationship Id="rId42" Type="http://schemas.openxmlformats.org/officeDocument/2006/relationships/image" Target="../media/image210.png"/><Relationship Id="rId7" Type="http://schemas.openxmlformats.org/officeDocument/2006/relationships/image" Target="../media/image35.wmf"/><Relationship Id="rId12" Type="http://schemas.openxmlformats.org/officeDocument/2006/relationships/oleObject" Target="../embeddings/oleObject5.bin"/><Relationship Id="rId17" Type="http://schemas.openxmlformats.org/officeDocument/2006/relationships/image" Target="../media/image40.wmf"/><Relationship Id="rId25" Type="http://schemas.openxmlformats.org/officeDocument/2006/relationships/image" Target="../media/image41.wmf"/><Relationship Id="rId33" Type="http://schemas.openxmlformats.org/officeDocument/2006/relationships/image" Target="../media/image371.wmf"/><Relationship Id="rId38" Type="http://schemas.openxmlformats.org/officeDocument/2006/relationships/oleObject" Target="../embeddings/oleObject12.bin"/><Relationship Id="rId2" Type="http://schemas.openxmlformats.org/officeDocument/2006/relationships/notesSlide" Target="../notesSlides/notesSlide29.xml"/><Relationship Id="rId16" Type="http://schemas.openxmlformats.org/officeDocument/2006/relationships/oleObject" Target="../embeddings/oleObject7.bin"/><Relationship Id="rId20" Type="http://schemas.openxmlformats.org/officeDocument/2006/relationships/oleObject" Target="../embeddings/oleObject7.bin"/><Relationship Id="rId29" Type="http://schemas.openxmlformats.org/officeDocument/2006/relationships/image" Target="../media/image42.wmf"/><Relationship Id="rId41" Type="http://schemas.openxmlformats.org/officeDocument/2006/relationships/image" Target="../media/image370.wmf"/><Relationship Id="rId1" Type="http://schemas.openxmlformats.org/officeDocument/2006/relationships/slideLayout" Target="../slideLayouts/slideLayout3.xml"/><Relationship Id="rId6" Type="http://schemas.openxmlformats.org/officeDocument/2006/relationships/oleObject" Target="../embeddings/oleObject2.bin"/><Relationship Id="rId11" Type="http://schemas.openxmlformats.org/officeDocument/2006/relationships/image" Target="../media/image37.wmf"/><Relationship Id="rId24" Type="http://schemas.openxmlformats.org/officeDocument/2006/relationships/oleObject" Target="../embeddings/oleObject8.bin"/><Relationship Id="rId32" Type="http://schemas.openxmlformats.org/officeDocument/2006/relationships/oleObject" Target="../embeddings/oleObject10.bin"/><Relationship Id="rId37" Type="http://schemas.openxmlformats.org/officeDocument/2006/relationships/image" Target="../media/image380.wmf"/><Relationship Id="rId40" Type="http://schemas.openxmlformats.org/officeDocument/2006/relationships/oleObject" Target="../embeddings/oleObject12.bin"/><Relationship Id="rId5" Type="http://schemas.openxmlformats.org/officeDocument/2006/relationships/image" Target="../media/image34.wmf"/><Relationship Id="rId15" Type="http://schemas.openxmlformats.org/officeDocument/2006/relationships/image" Target="../media/image39.wmf"/><Relationship Id="rId28" Type="http://schemas.openxmlformats.org/officeDocument/2006/relationships/oleObject" Target="../embeddings/oleObject9.bin"/><Relationship Id="rId36" Type="http://schemas.openxmlformats.org/officeDocument/2006/relationships/oleObject" Target="../embeddings/oleObject11.bin"/><Relationship Id="rId10" Type="http://schemas.openxmlformats.org/officeDocument/2006/relationships/oleObject" Target="../embeddings/oleObject4.bin"/><Relationship Id="rId31" Type="http://schemas.openxmlformats.org/officeDocument/2006/relationships/image" Target="../media/image42.wmf"/><Relationship Id="rId4" Type="http://schemas.openxmlformats.org/officeDocument/2006/relationships/oleObject" Target="../embeddings/oleObject1.bin"/><Relationship Id="rId9" Type="http://schemas.openxmlformats.org/officeDocument/2006/relationships/image" Target="../media/image36.wmf"/><Relationship Id="rId14" Type="http://schemas.openxmlformats.org/officeDocument/2006/relationships/oleObject" Target="../embeddings/oleObject6.bin"/><Relationship Id="rId22" Type="http://schemas.openxmlformats.org/officeDocument/2006/relationships/oleObject" Target="../embeddings/oleObject8.bin"/><Relationship Id="rId27" Type="http://schemas.openxmlformats.org/officeDocument/2006/relationships/image" Target="../media/image41.wmf"/><Relationship Id="rId30" Type="http://schemas.openxmlformats.org/officeDocument/2006/relationships/oleObject" Target="../embeddings/oleObject10.bin"/><Relationship Id="rId8" Type="http://schemas.openxmlformats.org/officeDocument/2006/relationships/oleObject" Target="../embeddings/oleObject3.bin"/><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7.png"/><Relationship Id="rId7" Type="http://schemas.openxmlformats.org/officeDocument/2006/relationships/image" Target="../media/image44.w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oleObject" Target="../embeddings/oleObject14.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45.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6.tmp"/><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6" Type="http://schemas.openxmlformats.org/officeDocument/2006/relationships/image" Target="../media/image16.tmp"/><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notesSlide" Target="../notesSlides/notesSlide4.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27317076-17AF-4586-B106-ABC20FA219A1}"/>
              </a:ext>
            </a:extLst>
          </p:cNvPr>
          <p:cNvPicPr>
            <a:picLocks noChangeAspect="1"/>
          </p:cNvPicPr>
          <p:nvPr/>
        </p:nvPicPr>
        <p:blipFill>
          <a:blip r:embed="rId3">
            <a:duotone>
              <a:schemeClr val="bg2">
                <a:shade val="45000"/>
                <a:satMod val="135000"/>
              </a:schemeClr>
              <a:prstClr val="white"/>
            </a:duotone>
          </a:blip>
          <a:stretch>
            <a:fillRect/>
          </a:stretch>
        </p:blipFill>
        <p:spPr>
          <a:xfrm>
            <a:off x="1495715" y="949909"/>
            <a:ext cx="9200570" cy="5943498"/>
          </a:xfrm>
          <a:prstGeom prst="rect">
            <a:avLst/>
          </a:prstGeom>
          <a:ln>
            <a:noFill/>
          </a:ln>
          <a:effectLst>
            <a:softEdge rad="112500"/>
          </a:effectLst>
        </p:spPr>
      </p:pic>
      <p:sp>
        <p:nvSpPr>
          <p:cNvPr id="9" name="矩形: 圆角 8">
            <a:extLst>
              <a:ext uri="{FF2B5EF4-FFF2-40B4-BE49-F238E27FC236}">
                <a16:creationId xmlns:a16="http://schemas.microsoft.com/office/drawing/2014/main" id="{21408045-FBCC-45D8-8F3E-6A970189461C}"/>
              </a:ext>
            </a:extLst>
          </p:cNvPr>
          <p:cNvSpPr/>
          <p:nvPr/>
        </p:nvSpPr>
        <p:spPr>
          <a:xfrm>
            <a:off x="1493164" y="1652501"/>
            <a:ext cx="9357716" cy="2119091"/>
          </a:xfrm>
          <a:prstGeom prst="round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zh-CN" altLang="en-US" sz="9600" spc="300" dirty="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br>
            <a:r>
              <a:rPr lang="zh-CN" altLang="en-US" sz="9600" b="1" spc="300" dirty="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t>博弈论</a:t>
            </a:r>
            <a:endParaRPr lang="en-US" altLang="zh-CN" sz="6600" b="1" spc="300" dirty="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endParaRPr>
          </a:p>
        </p:txBody>
      </p:sp>
      <p:sp>
        <p:nvSpPr>
          <p:cNvPr id="4" name="矩形 3">
            <a:extLst>
              <a:ext uri="{FF2B5EF4-FFF2-40B4-BE49-F238E27FC236}">
                <a16:creationId xmlns:a16="http://schemas.microsoft.com/office/drawing/2014/main" id="{671670D3-7B32-4F30-B1D8-DC88578037EF}"/>
              </a:ext>
            </a:extLst>
          </p:cNvPr>
          <p:cNvSpPr/>
          <p:nvPr/>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525C1EF-1ED3-4F01-BB12-A6193999568D}"/>
              </a:ext>
            </a:extLst>
          </p:cNvPr>
          <p:cNvSpPr/>
          <p:nvPr/>
        </p:nvSpPr>
        <p:spPr>
          <a:xfrm>
            <a:off x="4713724" y="4723712"/>
            <a:ext cx="3431625" cy="523220"/>
          </a:xfrm>
          <a:prstGeom prst="rect">
            <a:avLst/>
          </a:prstGeom>
        </p:spPr>
        <p:txBody>
          <a:bodyPr wrap="square">
            <a:spAutoFit/>
          </a:bodyPr>
          <a:lstStyle/>
          <a:p>
            <a:pPr algn="ctr"/>
            <a:r>
              <a:rPr lang="zh-CN" altLang="en-US" sz="2800" dirty="0">
                <a:solidFill>
                  <a:srgbClr val="262626"/>
                </a:solidFill>
                <a:cs typeface="+mn-ea"/>
                <a:sym typeface="+mn-lt"/>
              </a:rPr>
              <a:t>授课教师：万光羽</a:t>
            </a:r>
          </a:p>
        </p:txBody>
      </p:sp>
      <p:pic>
        <p:nvPicPr>
          <p:cNvPr id="3" name="图片 2">
            <a:extLst>
              <a:ext uri="{FF2B5EF4-FFF2-40B4-BE49-F238E27FC236}">
                <a16:creationId xmlns:a16="http://schemas.microsoft.com/office/drawing/2014/main" id="{5B683585-B911-48CB-A47C-6822AA6C7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sp>
        <p:nvSpPr>
          <p:cNvPr id="12" name="矩形 11">
            <a:extLst>
              <a:ext uri="{FF2B5EF4-FFF2-40B4-BE49-F238E27FC236}">
                <a16:creationId xmlns:a16="http://schemas.microsoft.com/office/drawing/2014/main" id="{85186E79-068B-4A46-AC20-54EB7BBD312F}"/>
              </a:ext>
            </a:extLst>
          </p:cNvPr>
          <p:cNvSpPr/>
          <p:nvPr/>
        </p:nvSpPr>
        <p:spPr>
          <a:xfrm>
            <a:off x="4366797" y="5593447"/>
            <a:ext cx="5036283" cy="523220"/>
          </a:xfrm>
          <a:prstGeom prst="rect">
            <a:avLst/>
          </a:prstGeom>
        </p:spPr>
        <p:txBody>
          <a:bodyPr wrap="square">
            <a:spAutoFit/>
          </a:bodyPr>
          <a:lstStyle/>
          <a:p>
            <a:pPr algn="dist"/>
            <a:r>
              <a:rPr lang="en-US" altLang="zh-CN" sz="2800" dirty="0">
                <a:solidFill>
                  <a:srgbClr val="262626"/>
                </a:solidFill>
                <a:cs typeface="+mn-ea"/>
                <a:sym typeface="+mn-lt"/>
              </a:rPr>
              <a:t>guangyu_wan@hnu.edu.cn</a:t>
            </a:r>
            <a:endParaRPr lang="zh-CN" altLang="en-US" sz="2800" dirty="0">
              <a:solidFill>
                <a:srgbClr val="262626"/>
              </a:solidFill>
              <a:cs typeface="+mn-ea"/>
              <a:sym typeface="+mn-lt"/>
            </a:endParaRPr>
          </a:p>
        </p:txBody>
      </p:sp>
      <p:cxnSp>
        <p:nvCxnSpPr>
          <p:cNvPr id="11" name="直接连接符 10">
            <a:extLst>
              <a:ext uri="{FF2B5EF4-FFF2-40B4-BE49-F238E27FC236}">
                <a16:creationId xmlns:a16="http://schemas.microsoft.com/office/drawing/2014/main" id="{0A614C2E-58F9-4989-9637-67AA2BB3D3EB}"/>
              </a:ext>
            </a:extLst>
          </p:cNvPr>
          <p:cNvCxnSpPr>
            <a:cxnSpLocks/>
          </p:cNvCxnSpPr>
          <p:nvPr/>
        </p:nvCxnSpPr>
        <p:spPr>
          <a:xfrm>
            <a:off x="2788920" y="4592852"/>
            <a:ext cx="661416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10" name="图形 9" descr="讲师">
            <a:extLst>
              <a:ext uri="{FF2B5EF4-FFF2-40B4-BE49-F238E27FC236}">
                <a16:creationId xmlns:a16="http://schemas.microsoft.com/office/drawing/2014/main" id="{61E56CFB-7375-4C8D-960D-6097A5DB5E6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64344" y="4705112"/>
            <a:ext cx="560419" cy="560419"/>
          </a:xfrm>
          <a:prstGeom prst="rect">
            <a:avLst/>
          </a:prstGeom>
        </p:spPr>
      </p:pic>
      <p:pic>
        <p:nvPicPr>
          <p:cNvPr id="13" name="图形 12" descr="教师">
            <a:extLst>
              <a:ext uri="{FF2B5EF4-FFF2-40B4-BE49-F238E27FC236}">
                <a16:creationId xmlns:a16="http://schemas.microsoft.com/office/drawing/2014/main" id="{08719334-EE6C-4FA5-889A-98EC9CC4E4E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37207" y="5593447"/>
            <a:ext cx="560419" cy="560419"/>
          </a:xfrm>
          <a:prstGeom prst="rect">
            <a:avLst/>
          </a:prstGeom>
        </p:spPr>
      </p:pic>
    </p:spTree>
    <p:extLst>
      <p:ext uri="{BB962C8B-B14F-4D97-AF65-F5344CB8AC3E}">
        <p14:creationId xmlns:p14="http://schemas.microsoft.com/office/powerpoint/2010/main" val="33904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1219200" y="428627"/>
            <a:ext cx="9753600" cy="2143125"/>
          </a:xfrm>
          <a:prstGeom prst="rect">
            <a:avLst/>
          </a:prstGeom>
          <a:noFill/>
        </p:spPr>
        <p:txBody>
          <a:bodyPr vert="horz" wrap="square" rtlCol="0" anchor="ctr" anchorCtr="0">
            <a:noAutofit/>
          </a:bodyPr>
          <a:lstStyle/>
          <a:p>
            <a:r>
              <a:rPr lang="zh-CN" altLang="en-US" sz="3467" dirty="0">
                <a:solidFill>
                  <a:srgbClr val="000000"/>
                </a:solidFill>
                <a:latin typeface="Microsoft Yahei"/>
                <a:ea typeface="Microsoft Yahei"/>
                <a:sym typeface="Microsoft Yahei"/>
              </a:rPr>
              <a:t>请在手机上作出你的选择</a:t>
            </a:r>
            <a:endParaRPr lang="en-US" sz="3467"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2438400" y="2786064"/>
            <a:ext cx="8534400" cy="642939"/>
          </a:xfrm>
          <a:prstGeom prst="rect">
            <a:avLst/>
          </a:prstGeom>
          <a:noFill/>
        </p:spPr>
        <p:txBody>
          <a:bodyPr vert="horz" rtlCol="0" anchor="ctr" anchorCtr="0">
            <a:noAutofit/>
          </a:bodyPr>
          <a:lstStyle/>
          <a:p>
            <a:r>
              <a:rPr lang="zh-CN" altLang="en-US" sz="3467" b="1" dirty="0">
                <a:solidFill>
                  <a:srgbClr val="000000"/>
                </a:solidFill>
                <a:latin typeface="Microsoft Yahei"/>
                <a:ea typeface="Microsoft Yahei"/>
                <a:sym typeface="Microsoft Yahei"/>
              </a:rPr>
              <a:t>合作</a:t>
            </a:r>
            <a:endParaRPr lang="en-US" sz="3467" b="1"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2438400" y="3643313"/>
            <a:ext cx="8534400" cy="642939"/>
          </a:xfrm>
          <a:prstGeom prst="rect">
            <a:avLst/>
          </a:prstGeom>
          <a:noFill/>
        </p:spPr>
        <p:txBody>
          <a:bodyPr vert="horz" rtlCol="0" anchor="ctr" anchorCtr="0">
            <a:noAutofit/>
          </a:bodyPr>
          <a:lstStyle/>
          <a:p>
            <a:r>
              <a:rPr lang="zh-CN" altLang="en-US" sz="3467" b="1" dirty="0">
                <a:solidFill>
                  <a:srgbClr val="000000"/>
                </a:solidFill>
                <a:latin typeface="+mn-ea"/>
                <a:sym typeface="Microsoft Yahei"/>
              </a:rPr>
              <a:t>不合作</a:t>
            </a:r>
            <a:endParaRPr lang="en-US" sz="3467" b="1" dirty="0">
              <a:solidFill>
                <a:srgbClr val="000000"/>
              </a:solidFill>
              <a:latin typeface="+mn-ea"/>
              <a:sym typeface="Microsoft Yahei"/>
            </a:endParaRPr>
          </a:p>
        </p:txBody>
      </p:sp>
      <p:sp>
        <p:nvSpPr>
          <p:cNvPr id="10" name="椭圆 9"/>
          <p:cNvSpPr>
            <a:spLocks noChangeAspect="1"/>
          </p:cNvSpPr>
          <p:nvPr>
            <p:custDataLst>
              <p:tags r:id="rId5"/>
            </p:custDataLst>
          </p:nvPr>
        </p:nvSpPr>
        <p:spPr>
          <a:xfrm>
            <a:off x="1485900" y="2850358"/>
            <a:ext cx="685800" cy="514351"/>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133">
                <a:solidFill>
                  <a:srgbClr val="FFFFFF"/>
                </a:solidFill>
                <a:latin typeface="Microsoft Yahei"/>
                <a:ea typeface="Microsoft Yahei"/>
                <a:sym typeface="Microsoft Yahei"/>
              </a:rPr>
              <a:t>A</a:t>
            </a:r>
          </a:p>
        </p:txBody>
      </p:sp>
      <p:sp>
        <p:nvSpPr>
          <p:cNvPr id="11" name="椭圆 10"/>
          <p:cNvSpPr>
            <a:spLocks noChangeAspect="1"/>
          </p:cNvSpPr>
          <p:nvPr>
            <p:custDataLst>
              <p:tags r:id="rId6"/>
            </p:custDataLst>
          </p:nvPr>
        </p:nvSpPr>
        <p:spPr>
          <a:xfrm>
            <a:off x="1485900" y="3707607"/>
            <a:ext cx="685800" cy="514351"/>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133">
                <a:solidFill>
                  <a:srgbClr val="FFFFFF"/>
                </a:solidFill>
                <a:latin typeface="Microsoft Yahei"/>
                <a:ea typeface="Microsoft Yahei"/>
                <a:sym typeface="Microsoft Yahei"/>
              </a:rPr>
              <a:t>B</a:t>
            </a:r>
          </a:p>
        </p:txBody>
      </p:sp>
      <p:sp>
        <p:nvSpPr>
          <p:cNvPr id="14" name="圆角矩形 13"/>
          <p:cNvSpPr/>
          <p:nvPr>
            <p:custDataLst>
              <p:tags r:id="rId7"/>
            </p:custDataLst>
          </p:nvPr>
        </p:nvSpPr>
        <p:spPr>
          <a:xfrm>
            <a:off x="6087010" y="4786955"/>
            <a:ext cx="205740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2133">
                <a:solidFill>
                  <a:srgbClr val="FFFFFF"/>
                </a:solidFill>
                <a:latin typeface="Microsoft Yahei"/>
                <a:ea typeface="Microsoft Yahei"/>
                <a:sym typeface="Microsoft Yahei"/>
              </a:rPr>
              <a:t>提交</a:t>
            </a:r>
            <a:endParaRPr lang="en-US" sz="2133">
              <a:solidFill>
                <a:srgbClr val="FFFFFF"/>
              </a:solidFill>
              <a:latin typeface="Microsoft Yahei"/>
              <a:ea typeface="Microsoft Yahei"/>
              <a:sym typeface="Microsoft Yahei"/>
            </a:endParaRPr>
          </a:p>
        </p:txBody>
      </p:sp>
      <p:grpSp>
        <p:nvGrpSpPr>
          <p:cNvPr id="12" name="组合 11"/>
          <p:cNvGrpSpPr/>
          <p:nvPr>
            <p:custDataLst>
              <p:tags r:id="rId8"/>
            </p:custDataLst>
          </p:nvPr>
        </p:nvGrpSpPr>
        <p:grpSpPr>
          <a:xfrm>
            <a:off x="0" y="0"/>
            <a:ext cx="12192000" cy="635000"/>
            <a:chOff x="0" y="0"/>
            <a:chExt cx="12192000" cy="635000"/>
          </a:xfrm>
        </p:grpSpPr>
        <p:sp>
          <p:nvSpPr>
            <p:cNvPr id="15" name="TitleBackground"/>
            <p:cNvSpPr/>
            <p:nvPr>
              <p:custDataLst>
                <p:tags r:id="rId10"/>
              </p:custDataLst>
            </p:nvPr>
          </p:nvSpPr>
          <p:spPr>
            <a:xfrm>
              <a:off x="0" y="0"/>
              <a:ext cx="12192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ColorBlock"/>
            <p:cNvSpPr/>
            <p:nvPr>
              <p:custDataLst>
                <p:tags r:id="rId11"/>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ypeText"/>
            <p:cNvSpPr txBox="1"/>
            <p:nvPr>
              <p:custDataLst>
                <p:tags r:id="rId12"/>
              </p:custDataLst>
            </p:nvPr>
          </p:nvSpPr>
          <p:spPr>
            <a:xfrm>
              <a:off x="254000" y="0"/>
              <a:ext cx="2540000" cy="635000"/>
            </a:xfrm>
            <a:prstGeom prst="rect">
              <a:avLst/>
            </a:prstGeom>
            <a:noFill/>
          </p:spPr>
          <p:txBody>
            <a:bodyPr vert="horz" wrap="none" rtlCol="0" anchor="ctr" anchorCtr="0">
              <a:noAutofit/>
            </a:bodyPr>
            <a:lstStyle/>
            <a:p>
              <a:r>
                <a:rPr lang="zh-CN" altLang="en-US" sz="3467">
                  <a:solidFill>
                    <a:srgbClr val="000000"/>
                  </a:solidFill>
                  <a:latin typeface="Microsoft Yahei"/>
                  <a:ea typeface="Microsoft Yahei"/>
                  <a:sym typeface="Microsoft Yahei"/>
                </a:rPr>
                <a:t>投票</a:t>
              </a:r>
              <a:endParaRPr lang="en-US" sz="3467" dirty="0">
                <a:solidFill>
                  <a:srgbClr val="000000"/>
                </a:solidFill>
                <a:latin typeface="Microsoft Yahei"/>
                <a:ea typeface="Microsoft Yahei"/>
                <a:sym typeface="Microsoft Yahei"/>
              </a:endParaRPr>
            </a:p>
          </p:txBody>
        </p:sp>
        <p:sp>
          <p:nvSpPr>
            <p:cNvPr id="9" name="TipText"/>
            <p:cNvSpPr txBox="1"/>
            <p:nvPr>
              <p:custDataLst>
                <p:tags r:id="rId13"/>
              </p:custDataLst>
            </p:nvPr>
          </p:nvSpPr>
          <p:spPr>
            <a:xfrm>
              <a:off x="144653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0748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什么是博弈？</a:t>
            </a:r>
          </a:p>
        </p:txBody>
      </p:sp>
      <p:sp>
        <p:nvSpPr>
          <p:cNvPr id="3" name="灯片编号占位符 2"/>
          <p:cNvSpPr>
            <a:spLocks noGrp="1"/>
          </p:cNvSpPr>
          <p:nvPr>
            <p:ph type="sldNum" sz="quarter" idx="12"/>
          </p:nvPr>
        </p:nvSpPr>
        <p:spPr/>
        <p:txBody>
          <a:bodyPr/>
          <a:lstStyle/>
          <a:p>
            <a:fld id="{195DF8BB-3426-49E0-9D36-69DE378B8EB3}" type="slidenum">
              <a:rPr lang="zh-CN" altLang="en-US" smtClean="0"/>
              <a:pPr/>
              <a:t>11</a:t>
            </a:fld>
            <a:endParaRPr lang="zh-CN" altLang="en-US" dirty="0"/>
          </a:p>
        </p:txBody>
      </p:sp>
      <p:sp>
        <p:nvSpPr>
          <p:cNvPr id="5" name="文本框 4"/>
          <p:cNvSpPr txBox="1"/>
          <p:nvPr/>
        </p:nvSpPr>
        <p:spPr>
          <a:xfrm>
            <a:off x="558201" y="1272208"/>
            <a:ext cx="9261659"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请试举一些生活、经济、社会等各种场景中博弈的例子</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想一想博弈是如何进行的？</a:t>
            </a:r>
            <a:endParaRPr lang="en-US" altLang="zh-CN" sz="2800" dirty="0"/>
          </a:p>
          <a:p>
            <a:pPr marL="285750" indent="-285750">
              <a:buFont typeface="Wingdings" panose="05000000000000000000" pitchFamily="2" charset="2"/>
              <a:buChar char="l"/>
            </a:pPr>
            <a:endParaRPr lang="en-US" altLang="zh-CN" sz="2800" dirty="0"/>
          </a:p>
        </p:txBody>
      </p:sp>
    </p:spTree>
    <p:extLst>
      <p:ext uri="{BB962C8B-B14F-4D97-AF65-F5344CB8AC3E}">
        <p14:creationId xmlns:p14="http://schemas.microsoft.com/office/powerpoint/2010/main" val="1785990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soft" dir="t"/>
            </a:scene3d>
          </a:bodyPr>
          <a:lstStyle/>
          <a:p>
            <a:pPr>
              <a:defRPr/>
            </a:pPr>
            <a:r>
              <a:rPr lang="zh-CN" altLang="en-US" dirty="0"/>
              <a:t>什么是博弈</a:t>
            </a:r>
            <a:endParaRPr lang="en-US" dirty="0">
              <a:cs typeface="+mj-cs"/>
            </a:endParaRPr>
          </a:p>
        </p:txBody>
      </p:sp>
      <p:sp>
        <p:nvSpPr>
          <p:cNvPr id="22529" name="Content Placeholder 1"/>
          <p:cNvSpPr>
            <a:spLocks noGrp="1"/>
          </p:cNvSpPr>
          <p:nvPr>
            <p:ph idx="4294967295"/>
          </p:nvPr>
        </p:nvSpPr>
        <p:spPr>
          <a:xfrm>
            <a:off x="401815" y="1145417"/>
            <a:ext cx="11276663" cy="4500010"/>
          </a:xfrm>
        </p:spPr>
        <p:txBody>
          <a:bodyPr>
            <a:normAutofit/>
          </a:bodyPr>
          <a:lstStyle/>
          <a:p>
            <a:pPr marL="280988" indent="-280988">
              <a:lnSpc>
                <a:spcPct val="100000"/>
              </a:lnSpc>
              <a:buNone/>
            </a:pPr>
            <a:r>
              <a:rPr lang="zh-CN" altLang="en-US" sz="2400" dirty="0">
                <a:latin typeface="+mn-ea"/>
              </a:rPr>
              <a:t>从游戏到博弈</a:t>
            </a:r>
            <a:endParaRPr lang="en-US" altLang="zh-CN" dirty="0">
              <a:latin typeface="+mn-ea"/>
            </a:endParaRPr>
          </a:p>
          <a:p>
            <a:pPr marL="280988" indent="-280988">
              <a:lnSpc>
                <a:spcPct val="100000"/>
              </a:lnSpc>
            </a:pPr>
            <a:r>
              <a:rPr lang="zh-CN" altLang="en-US" sz="2000" dirty="0">
                <a:latin typeface="+mn-ea"/>
              </a:rPr>
              <a:t>博弈</a:t>
            </a:r>
            <a:r>
              <a:rPr lang="en-US" altLang="zh-CN" sz="2000" dirty="0">
                <a:latin typeface="+mn-ea"/>
              </a:rPr>
              <a:t>Game</a:t>
            </a:r>
            <a:r>
              <a:rPr lang="zh-CN" altLang="en-US" sz="2000" dirty="0">
                <a:latin typeface="+mn-ea"/>
              </a:rPr>
              <a:t>，博弈论</a:t>
            </a:r>
            <a:r>
              <a:rPr lang="en-US" altLang="zh-CN" sz="2000" dirty="0">
                <a:latin typeface="+mn-ea"/>
              </a:rPr>
              <a:t>Game Theory</a:t>
            </a:r>
            <a:r>
              <a:rPr lang="zh-CN" altLang="en-US" sz="2000" dirty="0">
                <a:latin typeface="+mn-ea"/>
              </a:rPr>
              <a:t>，</a:t>
            </a:r>
            <a:r>
              <a:rPr lang="en-US" altLang="zh-CN" sz="2000" dirty="0">
                <a:latin typeface="+mn-ea"/>
              </a:rPr>
              <a:t>Game</a:t>
            </a:r>
            <a:r>
              <a:rPr lang="zh-CN" altLang="en-US" sz="2000" dirty="0">
                <a:latin typeface="+mn-ea"/>
              </a:rPr>
              <a:t>即游戏、竞技</a:t>
            </a:r>
            <a:endParaRPr lang="en-US" altLang="zh-CN" sz="2000" dirty="0">
              <a:latin typeface="+mn-ea"/>
            </a:endParaRPr>
          </a:p>
          <a:p>
            <a:pPr marL="536575" indent="-268288">
              <a:lnSpc>
                <a:spcPct val="100000"/>
              </a:lnSpc>
            </a:pPr>
            <a:r>
              <a:rPr lang="zh-CN" altLang="en-US" sz="2000" dirty="0">
                <a:latin typeface="+mn-ea"/>
              </a:rPr>
              <a:t>游戏</a:t>
            </a:r>
            <a:r>
              <a:rPr lang="en-US" altLang="zh-CN" sz="2000" dirty="0">
                <a:latin typeface="+mn-ea"/>
              </a:rPr>
              <a:t>——</a:t>
            </a:r>
            <a:r>
              <a:rPr lang="zh-CN" altLang="en-US" sz="2000" dirty="0">
                <a:latin typeface="+mn-ea"/>
              </a:rPr>
              <a:t>下棋、麻将、斗地主、竞技游戏</a:t>
            </a:r>
            <a:endParaRPr lang="en-US" altLang="zh-CN" sz="2000" dirty="0">
              <a:latin typeface="+mn-ea"/>
            </a:endParaRPr>
          </a:p>
          <a:p>
            <a:pPr marL="536575" indent="-268288">
              <a:lnSpc>
                <a:spcPct val="100000"/>
              </a:lnSpc>
            </a:pPr>
            <a:r>
              <a:rPr lang="zh-CN" altLang="en-US" sz="2000" dirty="0">
                <a:latin typeface="+mn-ea"/>
              </a:rPr>
              <a:t>生活职场</a:t>
            </a:r>
            <a:r>
              <a:rPr lang="en-US" altLang="zh-CN" sz="2000" dirty="0">
                <a:latin typeface="+mn-ea"/>
              </a:rPr>
              <a:t>——</a:t>
            </a:r>
            <a:r>
              <a:rPr lang="zh-CN" altLang="en-US" sz="2000" dirty="0">
                <a:latin typeface="+mn-ea"/>
              </a:rPr>
              <a:t>亲子、情侣、夫妻、同辈、老板与员工</a:t>
            </a:r>
            <a:endParaRPr lang="en-US" altLang="zh-CN" sz="2000" dirty="0">
              <a:latin typeface="+mn-ea"/>
            </a:endParaRPr>
          </a:p>
          <a:p>
            <a:pPr marL="536575" indent="-268288">
              <a:lnSpc>
                <a:spcPct val="100000"/>
              </a:lnSpc>
            </a:pPr>
            <a:r>
              <a:rPr lang="zh-CN" altLang="en-US" sz="2000" dirty="0">
                <a:latin typeface="+mn-ea"/>
              </a:rPr>
              <a:t>经济与管理</a:t>
            </a:r>
            <a:r>
              <a:rPr lang="en-US" altLang="zh-CN" sz="2000" dirty="0">
                <a:latin typeface="+mn-ea"/>
              </a:rPr>
              <a:t>——</a:t>
            </a:r>
            <a:r>
              <a:rPr lang="zh-CN" altLang="en-US" sz="2000" dirty="0">
                <a:latin typeface="+mn-ea"/>
              </a:rPr>
              <a:t>寡头竞争、价格战、市场阻入、商务谈判、甲方乙方</a:t>
            </a:r>
            <a:endParaRPr lang="en-US" altLang="zh-CN" sz="2000" dirty="0">
              <a:latin typeface="+mn-ea"/>
            </a:endParaRPr>
          </a:p>
          <a:p>
            <a:pPr marL="536575" indent="-268288">
              <a:lnSpc>
                <a:spcPct val="100000"/>
              </a:lnSpc>
            </a:pPr>
            <a:r>
              <a:rPr lang="zh-CN" altLang="en-US" sz="2000" dirty="0">
                <a:latin typeface="+mn-ea"/>
              </a:rPr>
              <a:t>政治、军事</a:t>
            </a:r>
            <a:r>
              <a:rPr lang="en-US" altLang="zh-CN" sz="2000" dirty="0">
                <a:latin typeface="+mn-ea"/>
              </a:rPr>
              <a:t>——</a:t>
            </a:r>
            <a:r>
              <a:rPr lang="zh-CN" altLang="en-US" sz="2000" dirty="0">
                <a:latin typeface="+mn-ea"/>
              </a:rPr>
              <a:t>中央与地方、中美贸易战、军备竞赛</a:t>
            </a:r>
            <a:endParaRPr lang="en-US" altLang="zh-CN" sz="2000" dirty="0">
              <a:latin typeface="+mn-ea"/>
            </a:endParaRPr>
          </a:p>
          <a:p>
            <a:pPr>
              <a:lnSpc>
                <a:spcPct val="110000"/>
              </a:lnSpc>
            </a:pPr>
            <a:endParaRPr lang="en-US" altLang="zh-CN" sz="2400" dirty="0">
              <a:latin typeface="仿宋_GB2312" charset="0"/>
            </a:endParaRPr>
          </a:p>
          <a:p>
            <a:pPr>
              <a:lnSpc>
                <a:spcPct val="110000"/>
              </a:lnSpc>
            </a:pPr>
            <a:r>
              <a:rPr lang="zh-CN" altLang="en-US" sz="2400" dirty="0">
                <a:latin typeface="仿宋_GB2312" charset="0"/>
              </a:rPr>
              <a:t>人与人之间，企业与企业之间，政府与企业之间，国与国之间，人与自然之间，文明与文明之间</a:t>
            </a:r>
            <a:endParaRPr lang="en-US" sz="2400" dirty="0">
              <a:latin typeface="+mn-ea"/>
            </a:endParaRPr>
          </a:p>
        </p:txBody>
      </p:sp>
    </p:spTree>
    <p:extLst>
      <p:ext uri="{BB962C8B-B14F-4D97-AF65-F5344CB8AC3E}">
        <p14:creationId xmlns:p14="http://schemas.microsoft.com/office/powerpoint/2010/main" val="158023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你能回答这些问题吗？</a:t>
            </a:r>
            <a:endParaRPr lang="en-US" dirty="0"/>
          </a:p>
        </p:txBody>
      </p:sp>
      <p:sp>
        <p:nvSpPr>
          <p:cNvPr id="2" name="内容占位符 1"/>
          <p:cNvSpPr>
            <a:spLocks noGrp="1"/>
          </p:cNvSpPr>
          <p:nvPr>
            <p:ph idx="4294967295"/>
          </p:nvPr>
        </p:nvSpPr>
        <p:spPr>
          <a:xfrm>
            <a:off x="747896" y="1130863"/>
            <a:ext cx="5610403" cy="3886200"/>
          </a:xfrm>
        </p:spPr>
        <p:txBody>
          <a:bodyPr>
            <a:normAutofit/>
          </a:bodyPr>
          <a:lstStyle/>
          <a:p>
            <a:r>
              <a:rPr lang="zh-CN" altLang="en-US" sz="1800" dirty="0"/>
              <a:t>麦当劳为什么常常和肯德基开在一起？</a:t>
            </a:r>
            <a:endParaRPr lang="en-US" altLang="zh-CN" sz="1800" dirty="0"/>
          </a:p>
          <a:p>
            <a:r>
              <a:rPr lang="zh-CN" altLang="en-US" sz="1800" dirty="0"/>
              <a:t>为什么一边痛恨早教一边送孩子去上各类辅导班？</a:t>
            </a:r>
            <a:endParaRPr lang="en-US" altLang="zh-CN" sz="1800" dirty="0"/>
          </a:p>
          <a:p>
            <a:r>
              <a:rPr lang="zh-CN" altLang="en-US" sz="1800" dirty="0"/>
              <a:t>当下社会无论学习还是职场，为何越来越卷了？</a:t>
            </a:r>
            <a:endParaRPr lang="en-US" altLang="zh-CN" sz="1800" dirty="0"/>
          </a:p>
          <a:p>
            <a:endParaRPr lang="en-US" altLang="zh-CN" sz="1800" dirty="0"/>
          </a:p>
          <a:p>
            <a:r>
              <a:rPr lang="zh-CN" altLang="en-US" sz="1800" dirty="0"/>
              <a:t>帝王为什么总要杀有功之臣？</a:t>
            </a:r>
            <a:endParaRPr lang="en-US" altLang="zh-CN" sz="1800" dirty="0"/>
          </a:p>
          <a:p>
            <a:r>
              <a:rPr lang="zh-CN" altLang="en-US" sz="1800" dirty="0"/>
              <a:t>当初诸葛亮为何让关羽去守华容道？</a:t>
            </a:r>
            <a:endParaRPr lang="en-US" altLang="zh-CN" sz="1800" dirty="0"/>
          </a:p>
          <a:p>
            <a:endParaRPr lang="en-US" altLang="zh-CN" sz="1800" dirty="0"/>
          </a:p>
        </p:txBody>
      </p:sp>
      <p:pic>
        <p:nvPicPr>
          <p:cNvPr id="3074" name="Picture 2" descr="三国演义中，关羽在华容道放走曹操会是什么结果？ - 聊聊历史堂"/>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846" y="3771249"/>
            <a:ext cx="2591153" cy="19161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肯德基、麦当劳在焦虑什么?业绩下滑竞争激烈纽约小站- 新闻时事一览汇聚- 华人资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63" y="3796765"/>
            <a:ext cx="3368607" cy="1890631"/>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p:cNvSpPr txBox="1">
            <a:spLocks/>
          </p:cNvSpPr>
          <p:nvPr/>
        </p:nvSpPr>
        <p:spPr>
          <a:xfrm>
            <a:off x="6472140" y="1484819"/>
            <a:ext cx="5610403" cy="1390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俄乌战争为何绵绵不休？</a:t>
            </a:r>
            <a:endParaRPr lang="en-US" altLang="zh-CN" sz="1800" dirty="0"/>
          </a:p>
          <a:p>
            <a:r>
              <a:rPr lang="zh-CN" altLang="en-US" sz="1800" dirty="0"/>
              <a:t>全球多边经济治理体系为何面对分崩离析？</a:t>
            </a:r>
            <a:endParaRPr lang="en-US" altLang="zh-CN" sz="1800" dirty="0"/>
          </a:p>
          <a:p>
            <a:endParaRPr lang="en-US" altLang="zh-CN" sz="1800" dirty="0"/>
          </a:p>
        </p:txBody>
      </p:sp>
      <p:pic>
        <p:nvPicPr>
          <p:cNvPr id="5122" name="Picture 2" descr="https://inews.gtimg.com/newsapp_bt/0/14658536374/6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5177" y="2666459"/>
            <a:ext cx="3467254" cy="347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8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D4F3E80-2491-4B99-AB6F-70F96EE238FE}"/>
              </a:ext>
            </a:extLst>
          </p:cNvPr>
          <p:cNvSpPr txBox="1">
            <a:spLocks/>
          </p:cNvSpPr>
          <p:nvPr/>
        </p:nvSpPr>
        <p:spPr>
          <a:xfrm>
            <a:off x="1090094" y="257033"/>
            <a:ext cx="4187585" cy="4453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0" kern="1200">
                <a:solidFill>
                  <a:srgbClr val="0070C0"/>
                </a:solidFill>
                <a:latin typeface="+mj-lt"/>
                <a:ea typeface="+mj-ea"/>
                <a:cs typeface="+mj-cs"/>
              </a:defRPr>
            </a:lvl1pPr>
          </a:lstStyle>
          <a:p>
            <a:r>
              <a:rPr lang="zh-CN" altLang="en-US" b="1" dirty="0">
                <a:solidFill>
                  <a:schemeClr val="tx1">
                    <a:lumMod val="75000"/>
                    <a:lumOff val="25000"/>
                  </a:schemeClr>
                </a:solidFill>
                <a:latin typeface="+mn-lt"/>
                <a:ea typeface="+mn-ea"/>
                <a:cs typeface="+mn-ea"/>
                <a:sym typeface="+mn-lt"/>
              </a:rPr>
              <a:t>为何学习负担越减越重？</a:t>
            </a:r>
            <a:endParaRPr lang="zh-CN" altLang="en-US" b="1" dirty="0">
              <a:latin typeface="+mn-lt"/>
              <a:ea typeface="+mn-ea"/>
              <a:cs typeface="+mn-ea"/>
              <a:sym typeface="+mn-lt"/>
            </a:endParaRPr>
          </a:p>
        </p:txBody>
      </p:sp>
      <p:grpSp>
        <p:nvGrpSpPr>
          <p:cNvPr id="19" name="组合 18">
            <a:extLst>
              <a:ext uri="{FF2B5EF4-FFF2-40B4-BE49-F238E27FC236}">
                <a16:creationId xmlns:a16="http://schemas.microsoft.com/office/drawing/2014/main" id="{21A1E230-FA9D-4F01-ADCA-FE40E7DE8B42}"/>
              </a:ext>
            </a:extLst>
          </p:cNvPr>
          <p:cNvGrpSpPr/>
          <p:nvPr/>
        </p:nvGrpSpPr>
        <p:grpSpPr>
          <a:xfrm>
            <a:off x="0" y="6267977"/>
            <a:ext cx="12192000" cy="590023"/>
            <a:chOff x="0" y="5908089"/>
            <a:chExt cx="19628567" cy="949911"/>
          </a:xfrm>
        </p:grpSpPr>
        <p:sp>
          <p:nvSpPr>
            <p:cNvPr id="20" name="矩形 19">
              <a:extLst>
                <a:ext uri="{FF2B5EF4-FFF2-40B4-BE49-F238E27FC236}">
                  <a16:creationId xmlns:a16="http://schemas.microsoft.com/office/drawing/2014/main" id="{C4DC3592-9B73-49B8-8994-F83106D70071}"/>
                </a:ext>
              </a:extLst>
            </p:cNvPr>
            <p:cNvSpPr/>
            <p:nvPr/>
          </p:nvSpPr>
          <p:spPr>
            <a:xfrm>
              <a:off x="0" y="5908089"/>
              <a:ext cx="19628567"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8715A5B1-80A9-441C-AB93-8BF500512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1" y="6001082"/>
              <a:ext cx="3684233" cy="763923"/>
            </a:xfrm>
            <a:prstGeom prst="rect">
              <a:avLst/>
            </a:prstGeom>
          </p:spPr>
        </p:pic>
      </p:grpSp>
      <p:sp>
        <p:nvSpPr>
          <p:cNvPr id="22" name="灯片编号占位符 21">
            <a:extLst>
              <a:ext uri="{FF2B5EF4-FFF2-40B4-BE49-F238E27FC236}">
                <a16:creationId xmlns:a16="http://schemas.microsoft.com/office/drawing/2014/main" id="{A5C8B967-EFBB-4C00-997B-EB3609241F57}"/>
              </a:ext>
            </a:extLst>
          </p:cNvPr>
          <p:cNvSpPr>
            <a:spLocks noGrp="1"/>
          </p:cNvSpPr>
          <p:nvPr>
            <p:ph type="sldNum" sz="quarter" idx="12"/>
          </p:nvPr>
        </p:nvSpPr>
        <p:spPr/>
        <p:txBody>
          <a:bodyPr/>
          <a:lstStyle/>
          <a:p>
            <a:fld id="{195DF8BB-3426-49E0-9D36-69DE378B8EB3}" type="slidenum">
              <a:rPr lang="zh-CN" altLang="en-US" smtClean="0"/>
              <a:t>14</a:t>
            </a:fld>
            <a:endParaRPr lang="zh-CN" altLang="en-US"/>
          </a:p>
        </p:txBody>
      </p:sp>
      <p:pic>
        <p:nvPicPr>
          <p:cNvPr id="17" name="内容占位符 6">
            <a:extLst>
              <a:ext uri="{FF2B5EF4-FFF2-40B4-BE49-F238E27FC236}">
                <a16:creationId xmlns:a16="http://schemas.microsoft.com/office/drawing/2014/main" id="{20F63A82-018D-4732-BA44-F7A5DC5EF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469835" y="1017288"/>
            <a:ext cx="4302721" cy="1798734"/>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F058D51D-B450-42D9-AFDD-6D65F17CEE0C}"/>
              </a:ext>
            </a:extLst>
          </p:cNvPr>
          <p:cNvSpPr txBox="1"/>
          <p:nvPr/>
        </p:nvSpPr>
        <p:spPr>
          <a:xfrm>
            <a:off x="969657" y="3194907"/>
            <a:ext cx="3572454" cy="318870"/>
          </a:xfrm>
          <a:prstGeom prst="rect">
            <a:avLst/>
          </a:prstGeom>
          <a:noFill/>
        </p:spPr>
        <p:txBody>
          <a:bodyPr wrap="square">
            <a:spAutoFit/>
          </a:bodyPr>
          <a:lstStyle/>
          <a:p>
            <a:pPr algn="ctr">
              <a:lnSpc>
                <a:spcPct val="114000"/>
              </a:lnSpc>
            </a:pPr>
            <a:r>
              <a:rPr lang="zh-CN" altLang="en-US" sz="1400" dirty="0">
                <a:solidFill>
                  <a:schemeClr val="tx1">
                    <a:lumMod val="75000"/>
                    <a:lumOff val="25000"/>
                  </a:schemeClr>
                </a:solidFill>
                <a:cs typeface="+mn-ea"/>
                <a:sym typeface="+mn-lt"/>
              </a:rPr>
              <a:t>教育部门不断下达“教育减负令”</a:t>
            </a:r>
            <a:endParaRPr lang="en-US" altLang="zh-CN" sz="1400" dirty="0">
              <a:solidFill>
                <a:schemeClr val="tx1">
                  <a:lumMod val="75000"/>
                  <a:lumOff val="25000"/>
                </a:schemeClr>
              </a:solidFill>
              <a:cs typeface="+mn-ea"/>
              <a:sym typeface="+mn-lt"/>
            </a:endParaRPr>
          </a:p>
        </p:txBody>
      </p:sp>
      <p:sp>
        <p:nvSpPr>
          <p:cNvPr id="3" name="文本框 2">
            <a:extLst>
              <a:ext uri="{FF2B5EF4-FFF2-40B4-BE49-F238E27FC236}">
                <a16:creationId xmlns:a16="http://schemas.microsoft.com/office/drawing/2014/main" id="{06635317-2F1B-496C-AD24-3708FEEEE9EB}"/>
              </a:ext>
            </a:extLst>
          </p:cNvPr>
          <p:cNvSpPr txBox="1"/>
          <p:nvPr/>
        </p:nvSpPr>
        <p:spPr>
          <a:xfrm>
            <a:off x="585490" y="5837238"/>
            <a:ext cx="4340787" cy="307777"/>
          </a:xfrm>
          <a:prstGeom prst="rect">
            <a:avLst/>
          </a:prstGeom>
          <a:noFill/>
        </p:spPr>
        <p:txBody>
          <a:bodyPr wrap="square" rtlCol="0">
            <a:spAutoFit/>
          </a:bodyPr>
          <a:lstStyle/>
          <a:p>
            <a:pPr algn="ctr"/>
            <a:r>
              <a:rPr lang="zh-CN" altLang="en-US" sz="1400" dirty="0"/>
              <a:t>然而孩子们和家长的教育负担却越来越重</a:t>
            </a:r>
          </a:p>
        </p:txBody>
      </p:sp>
      <p:pic>
        <p:nvPicPr>
          <p:cNvPr id="2" name="图片 1">
            <a:extLst>
              <a:ext uri="{FF2B5EF4-FFF2-40B4-BE49-F238E27FC236}">
                <a16:creationId xmlns:a16="http://schemas.microsoft.com/office/drawing/2014/main" id="{6EC9D24A-3CF1-40DC-81A8-394E513567A5}"/>
              </a:ext>
            </a:extLst>
          </p:cNvPr>
          <p:cNvPicPr>
            <a:picLocks noChangeAspect="1"/>
          </p:cNvPicPr>
          <p:nvPr/>
        </p:nvPicPr>
        <p:blipFill>
          <a:blip r:embed="rId5"/>
          <a:stretch>
            <a:fillRect/>
          </a:stretch>
        </p:blipFill>
        <p:spPr>
          <a:xfrm>
            <a:off x="1227436" y="915299"/>
            <a:ext cx="3056893" cy="211052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9F46FE3C-9BBF-47E8-8614-3AA1BDB7D48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375728" y="3611342"/>
            <a:ext cx="2911965" cy="2081433"/>
          </a:xfrm>
          <a:prstGeom prst="rect">
            <a:avLst/>
          </a:prstGeom>
          <a:ln>
            <a:noFill/>
          </a:ln>
          <a:effectLst>
            <a:outerShdw blurRad="292100" dist="139700" dir="2700000" algn="tl" rotWithShape="0">
              <a:srgbClr val="333333">
                <a:alpha val="65000"/>
              </a:srgbClr>
            </a:outerShdw>
          </a:effectLst>
        </p:spPr>
      </p:pic>
      <p:pic>
        <p:nvPicPr>
          <p:cNvPr id="1026" name="Picture 2" descr="https://gimg2.baidu.com/image_search/src=http%3A%2F%2Finews.gtimg.com%2Fnewsapp_bt%2F0%2F14151335015%2F1000&amp;refer=http%3A%2F%2Finews.gtimg.com&amp;app=2002&amp;size=f9999,10000&amp;q=a80&amp;n=0&amp;g=0n&amp;fmt=jpeg?sec=1639007892&amp;t=50f6d23df1e547f6463086866cccae5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031" y="3354342"/>
            <a:ext cx="3188669" cy="216510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9"/>
          <a:stretch>
            <a:fillRect/>
          </a:stretch>
        </p:blipFill>
        <p:spPr>
          <a:xfrm>
            <a:off x="8610600" y="3194907"/>
            <a:ext cx="2931249" cy="2811370"/>
          </a:xfrm>
          <a:prstGeom prst="rect">
            <a:avLst/>
          </a:prstGeom>
        </p:spPr>
      </p:pic>
      <p:cxnSp>
        <p:nvCxnSpPr>
          <p:cNvPr id="7" name="直接连接符 6"/>
          <p:cNvCxnSpPr/>
          <p:nvPr/>
        </p:nvCxnSpPr>
        <p:spPr>
          <a:xfrm>
            <a:off x="8694620" y="3354342"/>
            <a:ext cx="2546537"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7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1184367" y="293914"/>
            <a:ext cx="7989450" cy="457200"/>
          </a:xfrm>
        </p:spPr>
        <p:txBody>
          <a:bodyPr>
            <a:scene3d>
              <a:camera prst="orthographicFront"/>
              <a:lightRig rig="soft" dir="t"/>
            </a:scene3d>
          </a:bodyPr>
          <a:lstStyle/>
          <a:p>
            <a:pPr>
              <a:defRPr/>
            </a:pPr>
            <a:r>
              <a:rPr lang="zh-CN" altLang="en-US" sz="3200" dirty="0"/>
              <a:t>什么是博弈论（</a:t>
            </a:r>
            <a:r>
              <a:rPr lang="en-US" altLang="zh-CN" sz="3200" dirty="0"/>
              <a:t>Game Theory</a:t>
            </a:r>
            <a:r>
              <a:rPr lang="zh-CN" altLang="en-US" sz="3200" dirty="0"/>
              <a:t>）</a:t>
            </a:r>
            <a:endParaRPr lang="zh-CN" altLang="en-US" sz="3200" dirty="0">
              <a:solidFill>
                <a:schemeClr val="hlink"/>
              </a:solidFill>
              <a:latin typeface="仿宋_GB2312" pitchFamily="49" charset="-122"/>
              <a:ea typeface="仿宋_GB2312" pitchFamily="49" charset="-122"/>
            </a:endParaRPr>
          </a:p>
        </p:txBody>
      </p:sp>
      <p:sp>
        <p:nvSpPr>
          <p:cNvPr id="27650" name="Rectangle 3"/>
          <p:cNvSpPr>
            <a:spLocks noGrp="1" noChangeArrowheads="1"/>
          </p:cNvSpPr>
          <p:nvPr>
            <p:ph type="body" idx="4294967295"/>
          </p:nvPr>
        </p:nvSpPr>
        <p:spPr>
          <a:xfrm>
            <a:off x="526775" y="1346545"/>
            <a:ext cx="10893286" cy="3886200"/>
          </a:xfrm>
        </p:spPr>
        <p:txBody>
          <a:bodyPr>
            <a:normAutofit fontScale="62500" lnSpcReduction="20000"/>
          </a:bodyPr>
          <a:lstStyle/>
          <a:p>
            <a:pPr marL="357188" indent="-357188">
              <a:lnSpc>
                <a:spcPct val="120000"/>
              </a:lnSpc>
            </a:pPr>
            <a:r>
              <a:rPr lang="zh-CN" altLang="en-US" dirty="0"/>
              <a:t>一个博弈规则（机制，制度，文化等）</a:t>
            </a:r>
            <a:endParaRPr lang="en-US" altLang="zh-CN" dirty="0"/>
          </a:p>
          <a:p>
            <a:pPr marL="357188" indent="-357188">
              <a:lnSpc>
                <a:spcPct val="120000"/>
              </a:lnSpc>
            </a:pPr>
            <a:r>
              <a:rPr lang="zh-CN" altLang="en-US" dirty="0"/>
              <a:t>多个博弈方，每个博弈方需要选择策略来获得收益</a:t>
            </a:r>
            <a:endParaRPr lang="en-US" altLang="zh-CN" dirty="0"/>
          </a:p>
          <a:p>
            <a:pPr marL="357188" indent="-357188">
              <a:lnSpc>
                <a:spcPct val="120000"/>
              </a:lnSpc>
            </a:pPr>
            <a:r>
              <a:rPr lang="zh-CN" altLang="en-US" dirty="0"/>
              <a:t>每个博弈方的</a:t>
            </a:r>
            <a:r>
              <a:rPr lang="zh-CN" altLang="en-US" b="1" dirty="0">
                <a:solidFill>
                  <a:srgbClr val="0000FF"/>
                </a:solidFill>
              </a:rPr>
              <a:t>策略相互依赖</a:t>
            </a:r>
            <a:r>
              <a:rPr lang="zh-CN" altLang="en-US" dirty="0"/>
              <a:t>：每个人的收益取决于所有博弈方的策略选择，而不仅仅是自身的选择</a:t>
            </a:r>
            <a:endParaRPr lang="en-US" altLang="zh-CN" dirty="0"/>
          </a:p>
          <a:p>
            <a:pPr marL="357188" indent="-357188">
              <a:lnSpc>
                <a:spcPct val="120000"/>
              </a:lnSpc>
            </a:pPr>
            <a:endParaRPr lang="en-US" altLang="zh-CN" dirty="0"/>
          </a:p>
          <a:p>
            <a:pPr marL="357188" indent="-357188">
              <a:lnSpc>
                <a:spcPct val="120000"/>
              </a:lnSpc>
            </a:pPr>
            <a:r>
              <a:rPr lang="zh-CN" altLang="en-US" dirty="0"/>
              <a:t>博弈论（对策论）：研究决策主体的行为发生直接相互作用时候的决策以及这种决策的均衡问题</a:t>
            </a:r>
            <a:endParaRPr lang="en-US" altLang="zh-CN" dirty="0"/>
          </a:p>
          <a:p>
            <a:pPr marL="357188" indent="-357188">
              <a:lnSpc>
                <a:spcPct val="120000"/>
              </a:lnSpc>
            </a:pPr>
            <a:r>
              <a:rPr lang="zh-CN" altLang="en-US" dirty="0"/>
              <a:t>是两个或两个以上参与者之间的对策论</a:t>
            </a:r>
            <a:endParaRPr lang="en-US" altLang="zh-CN" dirty="0"/>
          </a:p>
          <a:p>
            <a:pPr marL="357188" indent="-357188">
              <a:lnSpc>
                <a:spcPct val="120000"/>
              </a:lnSpc>
            </a:pPr>
            <a:endParaRPr lang="en-US" altLang="zh-CN" dirty="0"/>
          </a:p>
          <a:p>
            <a:pPr marL="357188" indent="-357188">
              <a:lnSpc>
                <a:spcPct val="120000"/>
              </a:lnSpc>
            </a:pPr>
            <a:r>
              <a:rPr lang="zh-CN" altLang="en-US" dirty="0"/>
              <a:t>博弈论这门课的目的是：用一个规范的框架来描述定义一个博弈问题，然后寻找博弈的稳定状态，也即均衡，更为具体的叫纳什均衡</a:t>
            </a:r>
            <a:endParaRPr lang="en-US" altLang="zh-CN" dirty="0"/>
          </a:p>
          <a:p>
            <a:pPr>
              <a:lnSpc>
                <a:spcPct val="110000"/>
              </a:lnSpc>
            </a:pPr>
            <a:endParaRPr lang="en-US" altLang="zh-CN" dirty="0"/>
          </a:p>
          <a:p>
            <a:pPr lvl="1">
              <a:lnSpc>
                <a:spcPct val="110000"/>
              </a:lnSpc>
            </a:pPr>
            <a:endParaRPr lang="en-US" altLang="zh-CN" dirty="0">
              <a:latin typeface="仿宋_GB2312" charset="0"/>
              <a:ea typeface="MS PGothic" pitchFamily="34" charset="-128"/>
            </a:endParaRPr>
          </a:p>
          <a:p>
            <a:endParaRPr lang="en-US" altLang="zh-CN" sz="2400" dirty="0">
              <a:latin typeface="仿宋_GB2312" charset="0"/>
            </a:endParaRPr>
          </a:p>
          <a:p>
            <a:endParaRPr lang="zh-CN" altLang="en-US" sz="2400" dirty="0">
              <a:latin typeface="仿宋_GB2312" charset="0"/>
            </a:endParaRPr>
          </a:p>
          <a:p>
            <a:endParaRPr lang="zh-CN" altLang="en-US" sz="2400" dirty="0">
              <a:latin typeface="仿宋_GB2312" charset="0"/>
            </a:endParaRPr>
          </a:p>
          <a:p>
            <a:endParaRPr lang="en-US" altLang="zh-CN" sz="2400" dirty="0"/>
          </a:p>
        </p:txBody>
      </p:sp>
    </p:spTree>
    <p:extLst>
      <p:ext uri="{BB962C8B-B14F-4D97-AF65-F5344CB8AC3E}">
        <p14:creationId xmlns:p14="http://schemas.microsoft.com/office/powerpoint/2010/main" val="274511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anim calcmode="lin" valueType="num">
                                      <p:cBhvr additive="base">
                                        <p:cTn id="7" dur="500" fill="hold"/>
                                        <p:tgtEl>
                                          <p:spTgt spid="276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0">
                                            <p:txEl>
                                              <p:pRg st="1" end="1"/>
                                            </p:txEl>
                                          </p:spTgt>
                                        </p:tgtEl>
                                        <p:attrNameLst>
                                          <p:attrName>style.visibility</p:attrName>
                                        </p:attrNameLst>
                                      </p:cBhvr>
                                      <p:to>
                                        <p:strVal val="visible"/>
                                      </p:to>
                                    </p:set>
                                    <p:anim calcmode="lin" valueType="num">
                                      <p:cBhvr additive="base">
                                        <p:cTn id="13" dur="500" fill="hold"/>
                                        <p:tgtEl>
                                          <p:spTgt spid="276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0">
                                            <p:txEl>
                                              <p:pRg st="2" end="2"/>
                                            </p:txEl>
                                          </p:spTgt>
                                        </p:tgtEl>
                                        <p:attrNameLst>
                                          <p:attrName>style.visibility</p:attrName>
                                        </p:attrNameLst>
                                      </p:cBhvr>
                                      <p:to>
                                        <p:strVal val="visible"/>
                                      </p:to>
                                    </p:set>
                                    <p:anim calcmode="lin" valueType="num">
                                      <p:cBhvr additive="base">
                                        <p:cTn id="19" dur="500" fill="hold"/>
                                        <p:tgtEl>
                                          <p:spTgt spid="2765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650">
                                            <p:txEl>
                                              <p:pRg st="4" end="4"/>
                                            </p:txEl>
                                          </p:spTgt>
                                        </p:tgtEl>
                                        <p:attrNameLst>
                                          <p:attrName>style.visibility</p:attrName>
                                        </p:attrNameLst>
                                      </p:cBhvr>
                                      <p:to>
                                        <p:strVal val="visible"/>
                                      </p:to>
                                    </p:set>
                                    <p:anim calcmode="lin" valueType="num">
                                      <p:cBhvr additive="base">
                                        <p:cTn id="25" dur="500" fill="hold"/>
                                        <p:tgtEl>
                                          <p:spTgt spid="2765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650">
                                            <p:txEl>
                                              <p:pRg st="5" end="5"/>
                                            </p:txEl>
                                          </p:spTgt>
                                        </p:tgtEl>
                                        <p:attrNameLst>
                                          <p:attrName>style.visibility</p:attrName>
                                        </p:attrNameLst>
                                      </p:cBhvr>
                                      <p:to>
                                        <p:strVal val="visible"/>
                                      </p:to>
                                    </p:set>
                                    <p:anim calcmode="lin" valueType="num">
                                      <p:cBhvr additive="base">
                                        <p:cTn id="31" dur="500" fill="hold"/>
                                        <p:tgtEl>
                                          <p:spTgt spid="2765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65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650">
                                            <p:txEl>
                                              <p:pRg st="7" end="7"/>
                                            </p:txEl>
                                          </p:spTgt>
                                        </p:tgtEl>
                                        <p:attrNameLst>
                                          <p:attrName>style.visibility</p:attrName>
                                        </p:attrNameLst>
                                      </p:cBhvr>
                                      <p:to>
                                        <p:strVal val="visible"/>
                                      </p:to>
                                    </p:set>
                                    <p:anim calcmode="lin" valueType="num">
                                      <p:cBhvr additive="base">
                                        <p:cTn id="37" dur="500" fill="hold"/>
                                        <p:tgtEl>
                                          <p:spTgt spid="2765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4CE39-202C-459C-979F-6CD179C2F3D9}"/>
              </a:ext>
            </a:extLst>
          </p:cNvPr>
          <p:cNvSpPr>
            <a:spLocks noGrp="1"/>
          </p:cNvSpPr>
          <p:nvPr>
            <p:ph type="title"/>
          </p:nvPr>
        </p:nvSpPr>
        <p:spPr>
          <a:xfrm>
            <a:off x="1188318" y="137361"/>
            <a:ext cx="5893202" cy="580415"/>
          </a:xfrm>
        </p:spPr>
        <p:txBody>
          <a:bodyPr>
            <a:noAutofit/>
          </a:bodyPr>
          <a:lstStyle/>
          <a:p>
            <a:r>
              <a:rPr lang="zh-CN" altLang="en-US" b="1" dirty="0">
                <a:solidFill>
                  <a:schemeClr val="tx1">
                    <a:lumMod val="75000"/>
                    <a:lumOff val="25000"/>
                  </a:schemeClr>
                </a:solidFill>
                <a:latin typeface="+mn-lt"/>
                <a:ea typeface="+mn-ea"/>
                <a:cs typeface="+mn-ea"/>
                <a:sym typeface="+mn-lt"/>
              </a:rPr>
              <a:t>课程意义</a:t>
            </a:r>
          </a:p>
        </p:txBody>
      </p:sp>
      <p:grpSp>
        <p:nvGrpSpPr>
          <p:cNvPr id="10" name="组合 9">
            <a:extLst>
              <a:ext uri="{FF2B5EF4-FFF2-40B4-BE49-F238E27FC236}">
                <a16:creationId xmlns:a16="http://schemas.microsoft.com/office/drawing/2014/main" id="{672AC8B6-3F86-464A-BF94-91C51A7ADA5F}"/>
              </a:ext>
            </a:extLst>
          </p:cNvPr>
          <p:cNvGrpSpPr/>
          <p:nvPr/>
        </p:nvGrpSpPr>
        <p:grpSpPr>
          <a:xfrm>
            <a:off x="509608" y="1300455"/>
            <a:ext cx="579609" cy="580415"/>
            <a:chOff x="459004" y="1140550"/>
            <a:chExt cx="1049643" cy="1051102"/>
          </a:xfrm>
        </p:grpSpPr>
        <p:grpSp>
          <p:nvGrpSpPr>
            <p:cNvPr id="9" name="组合 8">
              <a:extLst>
                <a:ext uri="{FF2B5EF4-FFF2-40B4-BE49-F238E27FC236}">
                  <a16:creationId xmlns:a16="http://schemas.microsoft.com/office/drawing/2014/main" id="{3B0FA2BC-6ADC-4032-9A3F-A86DF6637E9C}"/>
                </a:ext>
              </a:extLst>
            </p:cNvPr>
            <p:cNvGrpSpPr/>
            <p:nvPr/>
          </p:nvGrpSpPr>
          <p:grpSpPr>
            <a:xfrm>
              <a:off x="459004" y="1140550"/>
              <a:ext cx="1049643" cy="1051102"/>
              <a:chOff x="459004" y="1140550"/>
              <a:chExt cx="1049643" cy="1051102"/>
            </a:xfrm>
          </p:grpSpPr>
          <p:sp>
            <p:nvSpPr>
              <p:cNvPr id="7" name="Freeform 5">
                <a:extLst>
                  <a:ext uri="{FF2B5EF4-FFF2-40B4-BE49-F238E27FC236}">
                    <a16:creationId xmlns:a16="http://schemas.microsoft.com/office/drawing/2014/main" id="{249E7F7D-E966-4654-99D1-133B57192A29}"/>
                  </a:ext>
                </a:extLst>
              </p:cNvPr>
              <p:cNvSpPr>
                <a:spLocks/>
              </p:cNvSpPr>
              <p:nvPr/>
            </p:nvSpPr>
            <p:spPr bwMode="auto">
              <a:xfrm rot="10800000" flipH="1">
                <a:off x="459004" y="1140550"/>
                <a:ext cx="1049643" cy="1051102"/>
              </a:xfrm>
              <a:custGeom>
                <a:avLst/>
                <a:gdLst>
                  <a:gd name="T0" fmla="*/ 606 w 606"/>
                  <a:gd name="T1" fmla="*/ 67 h 607"/>
                  <a:gd name="T2" fmla="*/ 606 w 606"/>
                  <a:gd name="T3" fmla="*/ 323 h 607"/>
                  <a:gd name="T4" fmla="*/ 606 w 606"/>
                  <a:gd name="T5" fmla="*/ 323 h 607"/>
                  <a:gd name="T6" fmla="*/ 303 w 606"/>
                  <a:gd name="T7" fmla="*/ 607 h 607"/>
                  <a:gd name="T8" fmla="*/ 0 w 606"/>
                  <a:gd name="T9" fmla="*/ 304 h 607"/>
                  <a:gd name="T10" fmla="*/ 303 w 606"/>
                  <a:gd name="T11" fmla="*/ 0 h 607"/>
                  <a:gd name="T12" fmla="*/ 539 w 606"/>
                  <a:gd name="T13" fmla="*/ 0 h 607"/>
                  <a:gd name="T14" fmla="*/ 606 w 606"/>
                  <a:gd name="T15" fmla="*/ 67 h 6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6" h="607">
                    <a:moveTo>
                      <a:pt x="606" y="67"/>
                    </a:moveTo>
                    <a:cubicBezTo>
                      <a:pt x="606" y="323"/>
                      <a:pt x="606" y="323"/>
                      <a:pt x="606" y="323"/>
                    </a:cubicBezTo>
                    <a:cubicBezTo>
                      <a:pt x="606" y="323"/>
                      <a:pt x="606" y="323"/>
                      <a:pt x="606" y="323"/>
                    </a:cubicBezTo>
                    <a:cubicBezTo>
                      <a:pt x="596" y="481"/>
                      <a:pt x="464" y="607"/>
                      <a:pt x="303" y="607"/>
                    </a:cubicBezTo>
                    <a:cubicBezTo>
                      <a:pt x="136" y="607"/>
                      <a:pt x="0" y="471"/>
                      <a:pt x="0" y="304"/>
                    </a:cubicBezTo>
                    <a:cubicBezTo>
                      <a:pt x="0" y="136"/>
                      <a:pt x="136" y="0"/>
                      <a:pt x="303" y="0"/>
                    </a:cubicBezTo>
                    <a:cubicBezTo>
                      <a:pt x="539" y="0"/>
                      <a:pt x="539" y="0"/>
                      <a:pt x="539" y="0"/>
                    </a:cubicBezTo>
                    <a:cubicBezTo>
                      <a:pt x="576" y="0"/>
                      <a:pt x="606" y="30"/>
                      <a:pt x="606" y="67"/>
                    </a:cubicBezTo>
                    <a:close/>
                  </a:path>
                </a:pathLst>
              </a:cu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solidFill>
                    <a:schemeClr val="bg1"/>
                  </a:solidFill>
                  <a:cs typeface="+mn-ea"/>
                  <a:sym typeface="+mn-lt"/>
                </a:endParaRPr>
              </a:p>
            </p:txBody>
          </p:sp>
          <p:sp>
            <p:nvSpPr>
              <p:cNvPr id="8" name="Oval 6">
                <a:extLst>
                  <a:ext uri="{FF2B5EF4-FFF2-40B4-BE49-F238E27FC236}">
                    <a16:creationId xmlns:a16="http://schemas.microsoft.com/office/drawing/2014/main" id="{313A0D19-292F-4902-B674-AA3EA37CF4FA}"/>
                  </a:ext>
                </a:extLst>
              </p:cNvPr>
              <p:cNvSpPr>
                <a:spLocks noChangeArrowheads="1"/>
              </p:cNvSpPr>
              <p:nvPr/>
            </p:nvSpPr>
            <p:spPr bwMode="auto">
              <a:xfrm>
                <a:off x="569953" y="1251499"/>
                <a:ext cx="828474" cy="829933"/>
              </a:xfrm>
              <a:prstGeom prst="ellipse">
                <a:avLst/>
              </a:prstGeom>
              <a:solidFill>
                <a:schemeClr val="bg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solidFill>
                    <a:schemeClr val="bg1"/>
                  </a:solidFill>
                  <a:cs typeface="+mn-ea"/>
                  <a:sym typeface="+mn-lt"/>
                </a:endParaRPr>
              </a:p>
            </p:txBody>
          </p:sp>
        </p:grpSp>
        <p:sp>
          <p:nvSpPr>
            <p:cNvPr id="18" name="Freeform 19">
              <a:extLst>
                <a:ext uri="{FF2B5EF4-FFF2-40B4-BE49-F238E27FC236}">
                  <a16:creationId xmlns:a16="http://schemas.microsoft.com/office/drawing/2014/main" id="{7492437F-3581-4C58-A981-A12C3817083F}"/>
                </a:ext>
              </a:extLst>
            </p:cNvPr>
            <p:cNvSpPr>
              <a:spLocks noEditPoints="1"/>
            </p:cNvSpPr>
            <p:nvPr/>
          </p:nvSpPr>
          <p:spPr bwMode="auto">
            <a:xfrm>
              <a:off x="749421" y="1464273"/>
              <a:ext cx="395398" cy="420264"/>
            </a:xfrm>
            <a:custGeom>
              <a:avLst/>
              <a:gdLst>
                <a:gd name="T0" fmla="*/ 2343 w 3184"/>
                <a:gd name="T1" fmla="*/ 2439 h 3385"/>
                <a:gd name="T2" fmla="*/ 2177 w 3184"/>
                <a:gd name="T3" fmla="*/ 2677 h 3385"/>
                <a:gd name="T4" fmla="*/ 2213 w 3184"/>
                <a:gd name="T5" fmla="*/ 2975 h 3385"/>
                <a:gd name="T6" fmla="*/ 2429 w 3184"/>
                <a:gd name="T7" fmla="*/ 3166 h 3385"/>
                <a:gd name="T8" fmla="*/ 2729 w 3184"/>
                <a:gd name="T9" fmla="*/ 3166 h 3385"/>
                <a:gd name="T10" fmla="*/ 2945 w 3184"/>
                <a:gd name="T11" fmla="*/ 2975 h 3385"/>
                <a:gd name="T12" fmla="*/ 2981 w 3184"/>
                <a:gd name="T13" fmla="*/ 2677 h 3385"/>
                <a:gd name="T14" fmla="*/ 2816 w 3184"/>
                <a:gd name="T15" fmla="*/ 2439 h 3385"/>
                <a:gd name="T16" fmla="*/ 604 w 3184"/>
                <a:gd name="T17" fmla="*/ 1277 h 3385"/>
                <a:gd name="T18" fmla="*/ 329 w 3184"/>
                <a:gd name="T19" fmla="*/ 1382 h 3385"/>
                <a:gd name="T20" fmla="*/ 193 w 3184"/>
                <a:gd name="T21" fmla="*/ 1640 h 3385"/>
                <a:gd name="T22" fmla="*/ 264 w 3184"/>
                <a:gd name="T23" fmla="*/ 1929 h 3385"/>
                <a:gd name="T24" fmla="*/ 503 w 3184"/>
                <a:gd name="T25" fmla="*/ 2095 h 3385"/>
                <a:gd name="T26" fmla="*/ 799 w 3184"/>
                <a:gd name="T27" fmla="*/ 2059 h 3385"/>
                <a:gd name="T28" fmla="*/ 991 w 3184"/>
                <a:gd name="T29" fmla="*/ 1842 h 3385"/>
                <a:gd name="T30" fmla="*/ 991 w 3184"/>
                <a:gd name="T31" fmla="*/ 1543 h 3385"/>
                <a:gd name="T32" fmla="*/ 799 w 3184"/>
                <a:gd name="T33" fmla="*/ 1325 h 3385"/>
                <a:gd name="T34" fmla="*/ 2528 w 3184"/>
                <a:gd name="T35" fmla="*/ 194 h 3385"/>
                <a:gd name="T36" fmla="*/ 2270 w 3184"/>
                <a:gd name="T37" fmla="*/ 331 h 3385"/>
                <a:gd name="T38" fmla="*/ 2165 w 3184"/>
                <a:gd name="T39" fmla="*/ 606 h 3385"/>
                <a:gd name="T40" fmla="*/ 2270 w 3184"/>
                <a:gd name="T41" fmla="*/ 882 h 3385"/>
                <a:gd name="T42" fmla="*/ 2528 w 3184"/>
                <a:gd name="T43" fmla="*/ 1018 h 3385"/>
                <a:gd name="T44" fmla="*/ 2816 w 3184"/>
                <a:gd name="T45" fmla="*/ 947 h 3385"/>
                <a:gd name="T46" fmla="*/ 2981 w 3184"/>
                <a:gd name="T47" fmla="*/ 708 h 3385"/>
                <a:gd name="T48" fmla="*/ 2945 w 3184"/>
                <a:gd name="T49" fmla="*/ 411 h 3385"/>
                <a:gd name="T50" fmla="*/ 2729 w 3184"/>
                <a:gd name="T51" fmla="*/ 219 h 3385"/>
                <a:gd name="T52" fmla="*/ 2701 w 3184"/>
                <a:gd name="T53" fmla="*/ 13 h 3385"/>
                <a:gd name="T54" fmla="*/ 3006 w 3184"/>
                <a:gd name="T55" fmla="*/ 177 h 3385"/>
                <a:gd name="T56" fmla="*/ 3170 w 3184"/>
                <a:gd name="T57" fmla="*/ 483 h 3385"/>
                <a:gd name="T58" fmla="*/ 3134 w 3184"/>
                <a:gd name="T59" fmla="*/ 841 h 3385"/>
                <a:gd name="T60" fmla="*/ 2915 w 3184"/>
                <a:gd name="T61" fmla="*/ 1107 h 3385"/>
                <a:gd name="T62" fmla="*/ 2578 w 3184"/>
                <a:gd name="T63" fmla="*/ 1211 h 3385"/>
                <a:gd name="T64" fmla="*/ 2260 w 3184"/>
                <a:gd name="T65" fmla="*/ 1119 h 3385"/>
                <a:gd name="T66" fmla="*/ 1187 w 3184"/>
                <a:gd name="T67" fmla="*/ 1539 h 3385"/>
                <a:gd name="T68" fmla="*/ 1187 w 3184"/>
                <a:gd name="T69" fmla="*/ 1843 h 3385"/>
                <a:gd name="T70" fmla="*/ 2262 w 3184"/>
                <a:gd name="T71" fmla="*/ 2266 h 3385"/>
                <a:gd name="T72" fmla="*/ 2579 w 3184"/>
                <a:gd name="T73" fmla="*/ 2175 h 3385"/>
                <a:gd name="T74" fmla="*/ 2918 w 3184"/>
                <a:gd name="T75" fmla="*/ 2278 h 3385"/>
                <a:gd name="T76" fmla="*/ 3137 w 3184"/>
                <a:gd name="T77" fmla="*/ 2545 h 3385"/>
                <a:gd name="T78" fmla="*/ 3171 w 3184"/>
                <a:gd name="T79" fmla="*/ 2902 h 3385"/>
                <a:gd name="T80" fmla="*/ 3007 w 3184"/>
                <a:gd name="T81" fmla="*/ 3208 h 3385"/>
                <a:gd name="T82" fmla="*/ 2702 w 3184"/>
                <a:gd name="T83" fmla="*/ 3373 h 3385"/>
                <a:gd name="T84" fmla="*/ 2345 w 3184"/>
                <a:gd name="T85" fmla="*/ 3337 h 3385"/>
                <a:gd name="T86" fmla="*/ 2080 w 3184"/>
                <a:gd name="T87" fmla="*/ 3118 h 3385"/>
                <a:gd name="T88" fmla="*/ 1976 w 3184"/>
                <a:gd name="T89" fmla="*/ 2780 h 3385"/>
                <a:gd name="T90" fmla="*/ 1050 w 3184"/>
                <a:gd name="T91" fmla="*/ 2101 h 3385"/>
                <a:gd name="T92" fmla="*/ 773 w 3184"/>
                <a:gd name="T93" fmla="*/ 2273 h 3385"/>
                <a:gd name="T94" fmla="*/ 426 w 3184"/>
                <a:gd name="T95" fmla="*/ 2270 h 3385"/>
                <a:gd name="T96" fmla="*/ 139 w 3184"/>
                <a:gd name="T97" fmla="*/ 2077 h 3385"/>
                <a:gd name="T98" fmla="*/ 3 w 3184"/>
                <a:gd name="T99" fmla="*/ 1754 h 3385"/>
                <a:gd name="T100" fmla="*/ 73 w 3184"/>
                <a:gd name="T101" fmla="*/ 1403 h 3385"/>
                <a:gd name="T102" fmla="*/ 317 w 3184"/>
                <a:gd name="T103" fmla="*/ 1160 h 3385"/>
                <a:gd name="T104" fmla="*/ 662 w 3184"/>
                <a:gd name="T105" fmla="*/ 1089 h 3385"/>
                <a:gd name="T106" fmla="*/ 967 w 3184"/>
                <a:gd name="T107" fmla="*/ 1210 h 3385"/>
                <a:gd name="T108" fmla="*/ 1984 w 3184"/>
                <a:gd name="T109" fmla="*/ 709 h 3385"/>
                <a:gd name="T110" fmla="*/ 2022 w 3184"/>
                <a:gd name="T111" fmla="*/ 370 h 3385"/>
                <a:gd name="T112" fmla="*/ 2241 w 3184"/>
                <a:gd name="T113" fmla="*/ 104 h 3385"/>
                <a:gd name="T114" fmla="*/ 2578 w 3184"/>
                <a:gd name="T115" fmla="*/ 0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4" h="3385">
                  <a:moveTo>
                    <a:pt x="2579" y="2364"/>
                  </a:moveTo>
                  <a:lnTo>
                    <a:pt x="2528" y="2367"/>
                  </a:lnTo>
                  <a:lnTo>
                    <a:pt x="2478" y="2377"/>
                  </a:lnTo>
                  <a:lnTo>
                    <a:pt x="2429" y="2392"/>
                  </a:lnTo>
                  <a:lnTo>
                    <a:pt x="2385" y="2413"/>
                  </a:lnTo>
                  <a:lnTo>
                    <a:pt x="2343" y="2439"/>
                  </a:lnTo>
                  <a:lnTo>
                    <a:pt x="2304" y="2469"/>
                  </a:lnTo>
                  <a:lnTo>
                    <a:pt x="2270" y="2504"/>
                  </a:lnTo>
                  <a:lnTo>
                    <a:pt x="2239" y="2542"/>
                  </a:lnTo>
                  <a:lnTo>
                    <a:pt x="2213" y="2584"/>
                  </a:lnTo>
                  <a:lnTo>
                    <a:pt x="2193" y="2630"/>
                  </a:lnTo>
                  <a:lnTo>
                    <a:pt x="2177" y="2677"/>
                  </a:lnTo>
                  <a:lnTo>
                    <a:pt x="2168" y="2727"/>
                  </a:lnTo>
                  <a:lnTo>
                    <a:pt x="2165" y="2779"/>
                  </a:lnTo>
                  <a:lnTo>
                    <a:pt x="2168" y="2831"/>
                  </a:lnTo>
                  <a:lnTo>
                    <a:pt x="2177" y="2882"/>
                  </a:lnTo>
                  <a:lnTo>
                    <a:pt x="2193" y="2929"/>
                  </a:lnTo>
                  <a:lnTo>
                    <a:pt x="2213" y="2975"/>
                  </a:lnTo>
                  <a:lnTo>
                    <a:pt x="2239" y="3017"/>
                  </a:lnTo>
                  <a:lnTo>
                    <a:pt x="2270" y="3055"/>
                  </a:lnTo>
                  <a:lnTo>
                    <a:pt x="2304" y="3090"/>
                  </a:lnTo>
                  <a:lnTo>
                    <a:pt x="2343" y="3120"/>
                  </a:lnTo>
                  <a:lnTo>
                    <a:pt x="2385" y="3146"/>
                  </a:lnTo>
                  <a:lnTo>
                    <a:pt x="2429" y="3166"/>
                  </a:lnTo>
                  <a:lnTo>
                    <a:pt x="2478" y="3182"/>
                  </a:lnTo>
                  <a:lnTo>
                    <a:pt x="2528" y="3191"/>
                  </a:lnTo>
                  <a:lnTo>
                    <a:pt x="2579" y="3195"/>
                  </a:lnTo>
                  <a:lnTo>
                    <a:pt x="2632" y="3191"/>
                  </a:lnTo>
                  <a:lnTo>
                    <a:pt x="2681" y="3182"/>
                  </a:lnTo>
                  <a:lnTo>
                    <a:pt x="2729" y="3166"/>
                  </a:lnTo>
                  <a:lnTo>
                    <a:pt x="2774" y="3146"/>
                  </a:lnTo>
                  <a:lnTo>
                    <a:pt x="2816" y="3120"/>
                  </a:lnTo>
                  <a:lnTo>
                    <a:pt x="2855" y="3090"/>
                  </a:lnTo>
                  <a:lnTo>
                    <a:pt x="2889" y="3055"/>
                  </a:lnTo>
                  <a:lnTo>
                    <a:pt x="2920" y="3017"/>
                  </a:lnTo>
                  <a:lnTo>
                    <a:pt x="2945" y="2975"/>
                  </a:lnTo>
                  <a:lnTo>
                    <a:pt x="2966" y="2929"/>
                  </a:lnTo>
                  <a:lnTo>
                    <a:pt x="2981" y="2882"/>
                  </a:lnTo>
                  <a:lnTo>
                    <a:pt x="2991" y="2831"/>
                  </a:lnTo>
                  <a:lnTo>
                    <a:pt x="2994" y="2779"/>
                  </a:lnTo>
                  <a:lnTo>
                    <a:pt x="2991" y="2727"/>
                  </a:lnTo>
                  <a:lnTo>
                    <a:pt x="2981" y="2677"/>
                  </a:lnTo>
                  <a:lnTo>
                    <a:pt x="2966" y="2630"/>
                  </a:lnTo>
                  <a:lnTo>
                    <a:pt x="2945" y="2584"/>
                  </a:lnTo>
                  <a:lnTo>
                    <a:pt x="2920" y="2542"/>
                  </a:lnTo>
                  <a:lnTo>
                    <a:pt x="2889" y="2504"/>
                  </a:lnTo>
                  <a:lnTo>
                    <a:pt x="2855" y="2469"/>
                  </a:lnTo>
                  <a:lnTo>
                    <a:pt x="2816" y="2439"/>
                  </a:lnTo>
                  <a:lnTo>
                    <a:pt x="2774" y="2413"/>
                  </a:lnTo>
                  <a:lnTo>
                    <a:pt x="2729" y="2392"/>
                  </a:lnTo>
                  <a:lnTo>
                    <a:pt x="2681" y="2377"/>
                  </a:lnTo>
                  <a:lnTo>
                    <a:pt x="2632" y="2367"/>
                  </a:lnTo>
                  <a:lnTo>
                    <a:pt x="2579" y="2364"/>
                  </a:lnTo>
                  <a:close/>
                  <a:moveTo>
                    <a:pt x="604" y="1277"/>
                  </a:moveTo>
                  <a:lnTo>
                    <a:pt x="553" y="1280"/>
                  </a:lnTo>
                  <a:lnTo>
                    <a:pt x="503" y="1289"/>
                  </a:lnTo>
                  <a:lnTo>
                    <a:pt x="454" y="1305"/>
                  </a:lnTo>
                  <a:lnTo>
                    <a:pt x="410" y="1325"/>
                  </a:lnTo>
                  <a:lnTo>
                    <a:pt x="368" y="1351"/>
                  </a:lnTo>
                  <a:lnTo>
                    <a:pt x="329" y="1382"/>
                  </a:lnTo>
                  <a:lnTo>
                    <a:pt x="295" y="1416"/>
                  </a:lnTo>
                  <a:lnTo>
                    <a:pt x="264" y="1455"/>
                  </a:lnTo>
                  <a:lnTo>
                    <a:pt x="238" y="1497"/>
                  </a:lnTo>
                  <a:lnTo>
                    <a:pt x="218" y="1543"/>
                  </a:lnTo>
                  <a:lnTo>
                    <a:pt x="202" y="1590"/>
                  </a:lnTo>
                  <a:lnTo>
                    <a:pt x="193" y="1640"/>
                  </a:lnTo>
                  <a:lnTo>
                    <a:pt x="190" y="1692"/>
                  </a:lnTo>
                  <a:lnTo>
                    <a:pt x="193" y="1744"/>
                  </a:lnTo>
                  <a:lnTo>
                    <a:pt x="202" y="1794"/>
                  </a:lnTo>
                  <a:lnTo>
                    <a:pt x="218" y="1842"/>
                  </a:lnTo>
                  <a:lnTo>
                    <a:pt x="238" y="1888"/>
                  </a:lnTo>
                  <a:lnTo>
                    <a:pt x="264" y="1929"/>
                  </a:lnTo>
                  <a:lnTo>
                    <a:pt x="295" y="1968"/>
                  </a:lnTo>
                  <a:lnTo>
                    <a:pt x="329" y="2002"/>
                  </a:lnTo>
                  <a:lnTo>
                    <a:pt x="368" y="2033"/>
                  </a:lnTo>
                  <a:lnTo>
                    <a:pt x="410" y="2059"/>
                  </a:lnTo>
                  <a:lnTo>
                    <a:pt x="454" y="2079"/>
                  </a:lnTo>
                  <a:lnTo>
                    <a:pt x="503" y="2095"/>
                  </a:lnTo>
                  <a:lnTo>
                    <a:pt x="553" y="2104"/>
                  </a:lnTo>
                  <a:lnTo>
                    <a:pt x="604" y="2107"/>
                  </a:lnTo>
                  <a:lnTo>
                    <a:pt x="656" y="2104"/>
                  </a:lnTo>
                  <a:lnTo>
                    <a:pt x="706" y="2095"/>
                  </a:lnTo>
                  <a:lnTo>
                    <a:pt x="754" y="2079"/>
                  </a:lnTo>
                  <a:lnTo>
                    <a:pt x="799" y="2059"/>
                  </a:lnTo>
                  <a:lnTo>
                    <a:pt x="841" y="2033"/>
                  </a:lnTo>
                  <a:lnTo>
                    <a:pt x="879" y="2002"/>
                  </a:lnTo>
                  <a:lnTo>
                    <a:pt x="914" y="1968"/>
                  </a:lnTo>
                  <a:lnTo>
                    <a:pt x="945" y="1929"/>
                  </a:lnTo>
                  <a:lnTo>
                    <a:pt x="970" y="1888"/>
                  </a:lnTo>
                  <a:lnTo>
                    <a:pt x="991" y="1842"/>
                  </a:lnTo>
                  <a:lnTo>
                    <a:pt x="1006" y="1794"/>
                  </a:lnTo>
                  <a:lnTo>
                    <a:pt x="1016" y="1744"/>
                  </a:lnTo>
                  <a:lnTo>
                    <a:pt x="1019" y="1692"/>
                  </a:lnTo>
                  <a:lnTo>
                    <a:pt x="1016" y="1640"/>
                  </a:lnTo>
                  <a:lnTo>
                    <a:pt x="1006" y="1590"/>
                  </a:lnTo>
                  <a:lnTo>
                    <a:pt x="991" y="1543"/>
                  </a:lnTo>
                  <a:lnTo>
                    <a:pt x="970" y="1497"/>
                  </a:lnTo>
                  <a:lnTo>
                    <a:pt x="945" y="1455"/>
                  </a:lnTo>
                  <a:lnTo>
                    <a:pt x="914" y="1416"/>
                  </a:lnTo>
                  <a:lnTo>
                    <a:pt x="880" y="1382"/>
                  </a:lnTo>
                  <a:lnTo>
                    <a:pt x="841" y="1351"/>
                  </a:lnTo>
                  <a:lnTo>
                    <a:pt x="799" y="1325"/>
                  </a:lnTo>
                  <a:lnTo>
                    <a:pt x="755" y="1305"/>
                  </a:lnTo>
                  <a:lnTo>
                    <a:pt x="706" y="1289"/>
                  </a:lnTo>
                  <a:lnTo>
                    <a:pt x="657" y="1280"/>
                  </a:lnTo>
                  <a:lnTo>
                    <a:pt x="604" y="1277"/>
                  </a:lnTo>
                  <a:close/>
                  <a:moveTo>
                    <a:pt x="2579" y="191"/>
                  </a:moveTo>
                  <a:lnTo>
                    <a:pt x="2528" y="194"/>
                  </a:lnTo>
                  <a:lnTo>
                    <a:pt x="2478" y="203"/>
                  </a:lnTo>
                  <a:lnTo>
                    <a:pt x="2430" y="219"/>
                  </a:lnTo>
                  <a:lnTo>
                    <a:pt x="2385" y="239"/>
                  </a:lnTo>
                  <a:lnTo>
                    <a:pt x="2343" y="265"/>
                  </a:lnTo>
                  <a:lnTo>
                    <a:pt x="2305" y="296"/>
                  </a:lnTo>
                  <a:lnTo>
                    <a:pt x="2270" y="331"/>
                  </a:lnTo>
                  <a:lnTo>
                    <a:pt x="2239" y="369"/>
                  </a:lnTo>
                  <a:lnTo>
                    <a:pt x="2213" y="411"/>
                  </a:lnTo>
                  <a:lnTo>
                    <a:pt x="2193" y="457"/>
                  </a:lnTo>
                  <a:lnTo>
                    <a:pt x="2177" y="504"/>
                  </a:lnTo>
                  <a:lnTo>
                    <a:pt x="2168" y="554"/>
                  </a:lnTo>
                  <a:lnTo>
                    <a:pt x="2165" y="606"/>
                  </a:lnTo>
                  <a:lnTo>
                    <a:pt x="2168" y="659"/>
                  </a:lnTo>
                  <a:lnTo>
                    <a:pt x="2177" y="708"/>
                  </a:lnTo>
                  <a:lnTo>
                    <a:pt x="2193" y="756"/>
                  </a:lnTo>
                  <a:lnTo>
                    <a:pt x="2213" y="802"/>
                  </a:lnTo>
                  <a:lnTo>
                    <a:pt x="2239" y="843"/>
                  </a:lnTo>
                  <a:lnTo>
                    <a:pt x="2270" y="882"/>
                  </a:lnTo>
                  <a:lnTo>
                    <a:pt x="2304" y="916"/>
                  </a:lnTo>
                  <a:lnTo>
                    <a:pt x="2343" y="947"/>
                  </a:lnTo>
                  <a:lnTo>
                    <a:pt x="2385" y="973"/>
                  </a:lnTo>
                  <a:lnTo>
                    <a:pt x="2429" y="993"/>
                  </a:lnTo>
                  <a:lnTo>
                    <a:pt x="2478" y="1009"/>
                  </a:lnTo>
                  <a:lnTo>
                    <a:pt x="2528" y="1018"/>
                  </a:lnTo>
                  <a:lnTo>
                    <a:pt x="2579" y="1021"/>
                  </a:lnTo>
                  <a:lnTo>
                    <a:pt x="2632" y="1018"/>
                  </a:lnTo>
                  <a:lnTo>
                    <a:pt x="2681" y="1009"/>
                  </a:lnTo>
                  <a:lnTo>
                    <a:pt x="2729" y="993"/>
                  </a:lnTo>
                  <a:lnTo>
                    <a:pt x="2774" y="973"/>
                  </a:lnTo>
                  <a:lnTo>
                    <a:pt x="2816" y="947"/>
                  </a:lnTo>
                  <a:lnTo>
                    <a:pt x="2855" y="916"/>
                  </a:lnTo>
                  <a:lnTo>
                    <a:pt x="2889" y="882"/>
                  </a:lnTo>
                  <a:lnTo>
                    <a:pt x="2920" y="843"/>
                  </a:lnTo>
                  <a:lnTo>
                    <a:pt x="2945" y="802"/>
                  </a:lnTo>
                  <a:lnTo>
                    <a:pt x="2966" y="756"/>
                  </a:lnTo>
                  <a:lnTo>
                    <a:pt x="2981" y="708"/>
                  </a:lnTo>
                  <a:lnTo>
                    <a:pt x="2991" y="659"/>
                  </a:lnTo>
                  <a:lnTo>
                    <a:pt x="2994" y="606"/>
                  </a:lnTo>
                  <a:lnTo>
                    <a:pt x="2991" y="554"/>
                  </a:lnTo>
                  <a:lnTo>
                    <a:pt x="2981" y="504"/>
                  </a:lnTo>
                  <a:lnTo>
                    <a:pt x="2966" y="457"/>
                  </a:lnTo>
                  <a:lnTo>
                    <a:pt x="2945" y="411"/>
                  </a:lnTo>
                  <a:lnTo>
                    <a:pt x="2920" y="369"/>
                  </a:lnTo>
                  <a:lnTo>
                    <a:pt x="2889" y="331"/>
                  </a:lnTo>
                  <a:lnTo>
                    <a:pt x="2855" y="296"/>
                  </a:lnTo>
                  <a:lnTo>
                    <a:pt x="2816" y="265"/>
                  </a:lnTo>
                  <a:lnTo>
                    <a:pt x="2774" y="239"/>
                  </a:lnTo>
                  <a:lnTo>
                    <a:pt x="2729" y="219"/>
                  </a:lnTo>
                  <a:lnTo>
                    <a:pt x="2681" y="203"/>
                  </a:lnTo>
                  <a:lnTo>
                    <a:pt x="2632" y="194"/>
                  </a:lnTo>
                  <a:lnTo>
                    <a:pt x="2579" y="191"/>
                  </a:lnTo>
                  <a:close/>
                  <a:moveTo>
                    <a:pt x="2578" y="0"/>
                  </a:moveTo>
                  <a:lnTo>
                    <a:pt x="2640" y="3"/>
                  </a:lnTo>
                  <a:lnTo>
                    <a:pt x="2701" y="13"/>
                  </a:lnTo>
                  <a:lnTo>
                    <a:pt x="2758" y="28"/>
                  </a:lnTo>
                  <a:lnTo>
                    <a:pt x="2814" y="48"/>
                  </a:lnTo>
                  <a:lnTo>
                    <a:pt x="2866" y="73"/>
                  </a:lnTo>
                  <a:lnTo>
                    <a:pt x="2917" y="104"/>
                  </a:lnTo>
                  <a:lnTo>
                    <a:pt x="2963" y="138"/>
                  </a:lnTo>
                  <a:lnTo>
                    <a:pt x="3006" y="177"/>
                  </a:lnTo>
                  <a:lnTo>
                    <a:pt x="3045" y="221"/>
                  </a:lnTo>
                  <a:lnTo>
                    <a:pt x="3079" y="267"/>
                  </a:lnTo>
                  <a:lnTo>
                    <a:pt x="3110" y="318"/>
                  </a:lnTo>
                  <a:lnTo>
                    <a:pt x="3135" y="370"/>
                  </a:lnTo>
                  <a:lnTo>
                    <a:pt x="3155" y="426"/>
                  </a:lnTo>
                  <a:lnTo>
                    <a:pt x="3170" y="483"/>
                  </a:lnTo>
                  <a:lnTo>
                    <a:pt x="3180" y="543"/>
                  </a:lnTo>
                  <a:lnTo>
                    <a:pt x="3183" y="605"/>
                  </a:lnTo>
                  <a:lnTo>
                    <a:pt x="3180" y="667"/>
                  </a:lnTo>
                  <a:lnTo>
                    <a:pt x="3170" y="728"/>
                  </a:lnTo>
                  <a:lnTo>
                    <a:pt x="3155" y="785"/>
                  </a:lnTo>
                  <a:lnTo>
                    <a:pt x="3134" y="841"/>
                  </a:lnTo>
                  <a:lnTo>
                    <a:pt x="3110" y="893"/>
                  </a:lnTo>
                  <a:lnTo>
                    <a:pt x="3079" y="944"/>
                  </a:lnTo>
                  <a:lnTo>
                    <a:pt x="3044" y="990"/>
                  </a:lnTo>
                  <a:lnTo>
                    <a:pt x="3005" y="1034"/>
                  </a:lnTo>
                  <a:lnTo>
                    <a:pt x="2963" y="1073"/>
                  </a:lnTo>
                  <a:lnTo>
                    <a:pt x="2915" y="1107"/>
                  </a:lnTo>
                  <a:lnTo>
                    <a:pt x="2866" y="1138"/>
                  </a:lnTo>
                  <a:lnTo>
                    <a:pt x="2814" y="1163"/>
                  </a:lnTo>
                  <a:lnTo>
                    <a:pt x="2758" y="1183"/>
                  </a:lnTo>
                  <a:lnTo>
                    <a:pt x="2700" y="1198"/>
                  </a:lnTo>
                  <a:lnTo>
                    <a:pt x="2640" y="1208"/>
                  </a:lnTo>
                  <a:lnTo>
                    <a:pt x="2578" y="1211"/>
                  </a:lnTo>
                  <a:lnTo>
                    <a:pt x="2521" y="1208"/>
                  </a:lnTo>
                  <a:lnTo>
                    <a:pt x="2464" y="1199"/>
                  </a:lnTo>
                  <a:lnTo>
                    <a:pt x="2410" y="1186"/>
                  </a:lnTo>
                  <a:lnTo>
                    <a:pt x="2357" y="1169"/>
                  </a:lnTo>
                  <a:lnTo>
                    <a:pt x="2307" y="1146"/>
                  </a:lnTo>
                  <a:lnTo>
                    <a:pt x="2260" y="1119"/>
                  </a:lnTo>
                  <a:lnTo>
                    <a:pt x="2215" y="1088"/>
                  </a:lnTo>
                  <a:lnTo>
                    <a:pt x="2173" y="1053"/>
                  </a:lnTo>
                  <a:lnTo>
                    <a:pt x="2134" y="1015"/>
                  </a:lnTo>
                  <a:lnTo>
                    <a:pt x="2099" y="973"/>
                  </a:lnTo>
                  <a:lnTo>
                    <a:pt x="1173" y="1492"/>
                  </a:lnTo>
                  <a:lnTo>
                    <a:pt x="1187" y="1539"/>
                  </a:lnTo>
                  <a:lnTo>
                    <a:pt x="1199" y="1589"/>
                  </a:lnTo>
                  <a:lnTo>
                    <a:pt x="1205" y="1640"/>
                  </a:lnTo>
                  <a:lnTo>
                    <a:pt x="1207" y="1692"/>
                  </a:lnTo>
                  <a:lnTo>
                    <a:pt x="1205" y="1743"/>
                  </a:lnTo>
                  <a:lnTo>
                    <a:pt x="1199" y="1795"/>
                  </a:lnTo>
                  <a:lnTo>
                    <a:pt x="1187" y="1843"/>
                  </a:lnTo>
                  <a:lnTo>
                    <a:pt x="1173" y="1892"/>
                  </a:lnTo>
                  <a:lnTo>
                    <a:pt x="2101" y="2411"/>
                  </a:lnTo>
                  <a:lnTo>
                    <a:pt x="2136" y="2370"/>
                  </a:lnTo>
                  <a:lnTo>
                    <a:pt x="2174" y="2332"/>
                  </a:lnTo>
                  <a:lnTo>
                    <a:pt x="2216" y="2297"/>
                  </a:lnTo>
                  <a:lnTo>
                    <a:pt x="2262" y="2266"/>
                  </a:lnTo>
                  <a:lnTo>
                    <a:pt x="2309" y="2239"/>
                  </a:lnTo>
                  <a:lnTo>
                    <a:pt x="2359" y="2216"/>
                  </a:lnTo>
                  <a:lnTo>
                    <a:pt x="2412" y="2199"/>
                  </a:lnTo>
                  <a:lnTo>
                    <a:pt x="2465" y="2185"/>
                  </a:lnTo>
                  <a:lnTo>
                    <a:pt x="2522" y="2177"/>
                  </a:lnTo>
                  <a:lnTo>
                    <a:pt x="2579" y="2175"/>
                  </a:lnTo>
                  <a:lnTo>
                    <a:pt x="2641" y="2178"/>
                  </a:lnTo>
                  <a:lnTo>
                    <a:pt x="2701" y="2188"/>
                  </a:lnTo>
                  <a:lnTo>
                    <a:pt x="2759" y="2202"/>
                  </a:lnTo>
                  <a:lnTo>
                    <a:pt x="2815" y="2223"/>
                  </a:lnTo>
                  <a:lnTo>
                    <a:pt x="2867" y="2248"/>
                  </a:lnTo>
                  <a:lnTo>
                    <a:pt x="2918" y="2278"/>
                  </a:lnTo>
                  <a:lnTo>
                    <a:pt x="2964" y="2313"/>
                  </a:lnTo>
                  <a:lnTo>
                    <a:pt x="3007" y="2352"/>
                  </a:lnTo>
                  <a:lnTo>
                    <a:pt x="3046" y="2396"/>
                  </a:lnTo>
                  <a:lnTo>
                    <a:pt x="3080" y="2442"/>
                  </a:lnTo>
                  <a:lnTo>
                    <a:pt x="3111" y="2491"/>
                  </a:lnTo>
                  <a:lnTo>
                    <a:pt x="3137" y="2545"/>
                  </a:lnTo>
                  <a:lnTo>
                    <a:pt x="3157" y="2601"/>
                  </a:lnTo>
                  <a:lnTo>
                    <a:pt x="3171" y="2658"/>
                  </a:lnTo>
                  <a:lnTo>
                    <a:pt x="3181" y="2718"/>
                  </a:lnTo>
                  <a:lnTo>
                    <a:pt x="3184" y="2780"/>
                  </a:lnTo>
                  <a:lnTo>
                    <a:pt x="3181" y="2842"/>
                  </a:lnTo>
                  <a:lnTo>
                    <a:pt x="3171" y="2902"/>
                  </a:lnTo>
                  <a:lnTo>
                    <a:pt x="3157" y="2960"/>
                  </a:lnTo>
                  <a:lnTo>
                    <a:pt x="3137" y="3016"/>
                  </a:lnTo>
                  <a:lnTo>
                    <a:pt x="3111" y="3068"/>
                  </a:lnTo>
                  <a:lnTo>
                    <a:pt x="3081" y="3118"/>
                  </a:lnTo>
                  <a:lnTo>
                    <a:pt x="3046" y="3165"/>
                  </a:lnTo>
                  <a:lnTo>
                    <a:pt x="3007" y="3208"/>
                  </a:lnTo>
                  <a:lnTo>
                    <a:pt x="2964" y="3247"/>
                  </a:lnTo>
                  <a:lnTo>
                    <a:pt x="2918" y="3282"/>
                  </a:lnTo>
                  <a:lnTo>
                    <a:pt x="2868" y="3313"/>
                  </a:lnTo>
                  <a:lnTo>
                    <a:pt x="2815" y="3337"/>
                  </a:lnTo>
                  <a:lnTo>
                    <a:pt x="2759" y="3358"/>
                  </a:lnTo>
                  <a:lnTo>
                    <a:pt x="2702" y="3373"/>
                  </a:lnTo>
                  <a:lnTo>
                    <a:pt x="2642" y="3382"/>
                  </a:lnTo>
                  <a:lnTo>
                    <a:pt x="2580" y="3385"/>
                  </a:lnTo>
                  <a:lnTo>
                    <a:pt x="2519" y="3382"/>
                  </a:lnTo>
                  <a:lnTo>
                    <a:pt x="2458" y="3373"/>
                  </a:lnTo>
                  <a:lnTo>
                    <a:pt x="2400" y="3358"/>
                  </a:lnTo>
                  <a:lnTo>
                    <a:pt x="2345" y="3337"/>
                  </a:lnTo>
                  <a:lnTo>
                    <a:pt x="2292" y="3312"/>
                  </a:lnTo>
                  <a:lnTo>
                    <a:pt x="2243" y="3282"/>
                  </a:lnTo>
                  <a:lnTo>
                    <a:pt x="2196" y="3247"/>
                  </a:lnTo>
                  <a:lnTo>
                    <a:pt x="2154" y="3208"/>
                  </a:lnTo>
                  <a:lnTo>
                    <a:pt x="2115" y="3164"/>
                  </a:lnTo>
                  <a:lnTo>
                    <a:pt x="2080" y="3118"/>
                  </a:lnTo>
                  <a:lnTo>
                    <a:pt x="2049" y="3068"/>
                  </a:lnTo>
                  <a:lnTo>
                    <a:pt x="2024" y="3015"/>
                  </a:lnTo>
                  <a:lnTo>
                    <a:pt x="2004" y="2959"/>
                  </a:lnTo>
                  <a:lnTo>
                    <a:pt x="1988" y="2902"/>
                  </a:lnTo>
                  <a:lnTo>
                    <a:pt x="1979" y="2842"/>
                  </a:lnTo>
                  <a:lnTo>
                    <a:pt x="1976" y="2780"/>
                  </a:lnTo>
                  <a:lnTo>
                    <a:pt x="1979" y="2727"/>
                  </a:lnTo>
                  <a:lnTo>
                    <a:pt x="1985" y="2677"/>
                  </a:lnTo>
                  <a:lnTo>
                    <a:pt x="1996" y="2626"/>
                  </a:lnTo>
                  <a:lnTo>
                    <a:pt x="2012" y="2578"/>
                  </a:lnTo>
                  <a:lnTo>
                    <a:pt x="1085" y="2059"/>
                  </a:lnTo>
                  <a:lnTo>
                    <a:pt x="1050" y="2101"/>
                  </a:lnTo>
                  <a:lnTo>
                    <a:pt x="1011" y="2139"/>
                  </a:lnTo>
                  <a:lnTo>
                    <a:pt x="968" y="2174"/>
                  </a:lnTo>
                  <a:lnTo>
                    <a:pt x="924" y="2205"/>
                  </a:lnTo>
                  <a:lnTo>
                    <a:pt x="876" y="2233"/>
                  </a:lnTo>
                  <a:lnTo>
                    <a:pt x="825" y="2256"/>
                  </a:lnTo>
                  <a:lnTo>
                    <a:pt x="773" y="2273"/>
                  </a:lnTo>
                  <a:lnTo>
                    <a:pt x="719" y="2286"/>
                  </a:lnTo>
                  <a:lnTo>
                    <a:pt x="662" y="2295"/>
                  </a:lnTo>
                  <a:lnTo>
                    <a:pt x="604" y="2297"/>
                  </a:lnTo>
                  <a:lnTo>
                    <a:pt x="543" y="2294"/>
                  </a:lnTo>
                  <a:lnTo>
                    <a:pt x="483" y="2285"/>
                  </a:lnTo>
                  <a:lnTo>
                    <a:pt x="426" y="2270"/>
                  </a:lnTo>
                  <a:lnTo>
                    <a:pt x="370" y="2249"/>
                  </a:lnTo>
                  <a:lnTo>
                    <a:pt x="317" y="2225"/>
                  </a:lnTo>
                  <a:lnTo>
                    <a:pt x="267" y="2194"/>
                  </a:lnTo>
                  <a:lnTo>
                    <a:pt x="220" y="2159"/>
                  </a:lnTo>
                  <a:lnTo>
                    <a:pt x="178" y="2120"/>
                  </a:lnTo>
                  <a:lnTo>
                    <a:pt x="139" y="2077"/>
                  </a:lnTo>
                  <a:lnTo>
                    <a:pt x="104" y="2030"/>
                  </a:lnTo>
                  <a:lnTo>
                    <a:pt x="73" y="1980"/>
                  </a:lnTo>
                  <a:lnTo>
                    <a:pt x="47" y="1928"/>
                  </a:lnTo>
                  <a:lnTo>
                    <a:pt x="28" y="1872"/>
                  </a:lnTo>
                  <a:lnTo>
                    <a:pt x="12" y="1814"/>
                  </a:lnTo>
                  <a:lnTo>
                    <a:pt x="3" y="1754"/>
                  </a:lnTo>
                  <a:lnTo>
                    <a:pt x="0" y="1692"/>
                  </a:lnTo>
                  <a:lnTo>
                    <a:pt x="3" y="1630"/>
                  </a:lnTo>
                  <a:lnTo>
                    <a:pt x="12" y="1570"/>
                  </a:lnTo>
                  <a:lnTo>
                    <a:pt x="28" y="1513"/>
                  </a:lnTo>
                  <a:lnTo>
                    <a:pt x="47" y="1457"/>
                  </a:lnTo>
                  <a:lnTo>
                    <a:pt x="73" y="1403"/>
                  </a:lnTo>
                  <a:lnTo>
                    <a:pt x="104" y="1354"/>
                  </a:lnTo>
                  <a:lnTo>
                    <a:pt x="139" y="1308"/>
                  </a:lnTo>
                  <a:lnTo>
                    <a:pt x="177" y="1264"/>
                  </a:lnTo>
                  <a:lnTo>
                    <a:pt x="220" y="1225"/>
                  </a:lnTo>
                  <a:lnTo>
                    <a:pt x="266" y="1190"/>
                  </a:lnTo>
                  <a:lnTo>
                    <a:pt x="317" y="1160"/>
                  </a:lnTo>
                  <a:lnTo>
                    <a:pt x="369" y="1135"/>
                  </a:lnTo>
                  <a:lnTo>
                    <a:pt x="425" y="1114"/>
                  </a:lnTo>
                  <a:lnTo>
                    <a:pt x="482" y="1100"/>
                  </a:lnTo>
                  <a:lnTo>
                    <a:pt x="543" y="1090"/>
                  </a:lnTo>
                  <a:lnTo>
                    <a:pt x="603" y="1087"/>
                  </a:lnTo>
                  <a:lnTo>
                    <a:pt x="662" y="1089"/>
                  </a:lnTo>
                  <a:lnTo>
                    <a:pt x="718" y="1097"/>
                  </a:lnTo>
                  <a:lnTo>
                    <a:pt x="772" y="1111"/>
                  </a:lnTo>
                  <a:lnTo>
                    <a:pt x="825" y="1128"/>
                  </a:lnTo>
                  <a:lnTo>
                    <a:pt x="875" y="1151"/>
                  </a:lnTo>
                  <a:lnTo>
                    <a:pt x="923" y="1178"/>
                  </a:lnTo>
                  <a:lnTo>
                    <a:pt x="967" y="1210"/>
                  </a:lnTo>
                  <a:lnTo>
                    <a:pt x="1010" y="1244"/>
                  </a:lnTo>
                  <a:lnTo>
                    <a:pt x="1048" y="1283"/>
                  </a:lnTo>
                  <a:lnTo>
                    <a:pt x="1082" y="1324"/>
                  </a:lnTo>
                  <a:lnTo>
                    <a:pt x="2009" y="806"/>
                  </a:lnTo>
                  <a:lnTo>
                    <a:pt x="1994" y="758"/>
                  </a:lnTo>
                  <a:lnTo>
                    <a:pt x="1984" y="709"/>
                  </a:lnTo>
                  <a:lnTo>
                    <a:pt x="1977" y="658"/>
                  </a:lnTo>
                  <a:lnTo>
                    <a:pt x="1975" y="605"/>
                  </a:lnTo>
                  <a:lnTo>
                    <a:pt x="1978" y="543"/>
                  </a:lnTo>
                  <a:lnTo>
                    <a:pt x="1987" y="483"/>
                  </a:lnTo>
                  <a:lnTo>
                    <a:pt x="2002" y="426"/>
                  </a:lnTo>
                  <a:lnTo>
                    <a:pt x="2022" y="370"/>
                  </a:lnTo>
                  <a:lnTo>
                    <a:pt x="2048" y="318"/>
                  </a:lnTo>
                  <a:lnTo>
                    <a:pt x="2078" y="267"/>
                  </a:lnTo>
                  <a:lnTo>
                    <a:pt x="2113" y="221"/>
                  </a:lnTo>
                  <a:lnTo>
                    <a:pt x="2152" y="177"/>
                  </a:lnTo>
                  <a:lnTo>
                    <a:pt x="2195" y="138"/>
                  </a:lnTo>
                  <a:lnTo>
                    <a:pt x="2241" y="104"/>
                  </a:lnTo>
                  <a:lnTo>
                    <a:pt x="2291" y="73"/>
                  </a:lnTo>
                  <a:lnTo>
                    <a:pt x="2344" y="48"/>
                  </a:lnTo>
                  <a:lnTo>
                    <a:pt x="2399" y="28"/>
                  </a:lnTo>
                  <a:lnTo>
                    <a:pt x="2457" y="13"/>
                  </a:lnTo>
                  <a:lnTo>
                    <a:pt x="2517" y="3"/>
                  </a:lnTo>
                  <a:lnTo>
                    <a:pt x="2578"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9" name="组合 28">
            <a:extLst>
              <a:ext uri="{FF2B5EF4-FFF2-40B4-BE49-F238E27FC236}">
                <a16:creationId xmlns:a16="http://schemas.microsoft.com/office/drawing/2014/main" id="{2ED3706C-0843-419B-BCFD-008EDC177E26}"/>
              </a:ext>
            </a:extLst>
          </p:cNvPr>
          <p:cNvGrpSpPr/>
          <p:nvPr/>
        </p:nvGrpSpPr>
        <p:grpSpPr>
          <a:xfrm>
            <a:off x="0" y="6267977"/>
            <a:ext cx="12192000" cy="590023"/>
            <a:chOff x="0" y="5908089"/>
            <a:chExt cx="19628567" cy="949911"/>
          </a:xfrm>
        </p:grpSpPr>
        <p:sp>
          <p:nvSpPr>
            <p:cNvPr id="30" name="矩形 29">
              <a:extLst>
                <a:ext uri="{FF2B5EF4-FFF2-40B4-BE49-F238E27FC236}">
                  <a16:creationId xmlns:a16="http://schemas.microsoft.com/office/drawing/2014/main" id="{6DDDEA21-1CC9-4ED3-A52B-DA136B2B1682}"/>
                </a:ext>
              </a:extLst>
            </p:cNvPr>
            <p:cNvSpPr/>
            <p:nvPr/>
          </p:nvSpPr>
          <p:spPr>
            <a:xfrm>
              <a:off x="0" y="5908089"/>
              <a:ext cx="19628567"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4F2B9A2D-F905-4F60-80AB-B5C6B8594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1" y="6001082"/>
              <a:ext cx="3684233" cy="763923"/>
            </a:xfrm>
            <a:prstGeom prst="rect">
              <a:avLst/>
            </a:prstGeom>
          </p:spPr>
        </p:pic>
      </p:grpSp>
      <p:sp>
        <p:nvSpPr>
          <p:cNvPr id="41" name="文本框 40">
            <a:extLst>
              <a:ext uri="{FF2B5EF4-FFF2-40B4-BE49-F238E27FC236}">
                <a16:creationId xmlns:a16="http://schemas.microsoft.com/office/drawing/2014/main" id="{FB517AA8-B0C9-4046-A39A-7831DD064611}"/>
              </a:ext>
            </a:extLst>
          </p:cNvPr>
          <p:cNvSpPr txBox="1"/>
          <p:nvPr/>
        </p:nvSpPr>
        <p:spPr>
          <a:xfrm>
            <a:off x="1354572" y="1154362"/>
            <a:ext cx="9748857" cy="2554545"/>
          </a:xfrm>
          <a:prstGeom prst="rect">
            <a:avLst/>
          </a:prstGeom>
          <a:noFill/>
        </p:spPr>
        <p:txBody>
          <a:bodyPr wrap="square" rtlCol="0">
            <a:spAutoFit/>
          </a:bodyPr>
          <a:lstStyle/>
          <a:p>
            <a:pPr marL="82550" indent="273050">
              <a:lnSpc>
                <a:spcPts val="2800"/>
              </a:lnSpc>
              <a:spcAft>
                <a:spcPts val="1200"/>
              </a:spcAft>
              <a:buFont typeface="Arial" panose="020B0604020202020204" pitchFamily="34" charset="0"/>
              <a:buChar char="•"/>
            </a:pPr>
            <a:r>
              <a:rPr lang="zh-CN" altLang="en-US" sz="2000" dirty="0"/>
              <a:t>博弈论研究的是决策主体的</a:t>
            </a:r>
            <a:r>
              <a:rPr lang="zh-CN" altLang="en-US" sz="2000" dirty="0">
                <a:solidFill>
                  <a:srgbClr val="FF0000"/>
                </a:solidFill>
              </a:rPr>
              <a:t>行为发生相互作用</a:t>
            </a:r>
            <a:r>
              <a:rPr lang="zh-CN" altLang="en-US" sz="2000" dirty="0"/>
              <a:t>时，决策主体的</a:t>
            </a:r>
            <a:r>
              <a:rPr lang="zh-CN" altLang="en-US" sz="2000" dirty="0">
                <a:solidFill>
                  <a:srgbClr val="FF0000"/>
                </a:solidFill>
              </a:rPr>
              <a:t>决策</a:t>
            </a:r>
            <a:r>
              <a:rPr lang="zh-CN" altLang="en-US" sz="2000" dirty="0"/>
              <a:t>以及这种决策的</a:t>
            </a:r>
            <a:r>
              <a:rPr lang="zh-CN" altLang="en-US" sz="2000" dirty="0">
                <a:solidFill>
                  <a:srgbClr val="FF0000"/>
                </a:solidFill>
              </a:rPr>
              <a:t>均衡</a:t>
            </a:r>
            <a:r>
              <a:rPr lang="zh-CN" altLang="en-US" sz="2000" dirty="0"/>
              <a:t>问题。</a:t>
            </a:r>
            <a:endParaRPr lang="en-US" altLang="zh-CN" sz="600" dirty="0"/>
          </a:p>
          <a:p>
            <a:pPr marL="82550" indent="273050">
              <a:lnSpc>
                <a:spcPts val="2800"/>
              </a:lnSpc>
              <a:spcAft>
                <a:spcPts val="1200"/>
              </a:spcAft>
              <a:buFont typeface="Arial" panose="020B0604020202020204" pitchFamily="34" charset="0"/>
              <a:buChar char="•"/>
            </a:pPr>
            <a:r>
              <a:rPr lang="zh-CN" altLang="en-US" sz="2000" dirty="0"/>
              <a:t>博弈论是近年来现代经济学中发展最迅速的分支学科，</a:t>
            </a:r>
            <a:r>
              <a:rPr lang="zh-CN" altLang="zh-CN" sz="2000" dirty="0"/>
              <a:t>是</a:t>
            </a:r>
            <a:r>
              <a:rPr lang="zh-CN" altLang="zh-CN" sz="2000" dirty="0">
                <a:solidFill>
                  <a:srgbClr val="FF0000"/>
                </a:solidFill>
              </a:rPr>
              <a:t>现代经济学的一个重要发展方向</a:t>
            </a:r>
            <a:r>
              <a:rPr lang="zh-CN" altLang="en-US" sz="2000" dirty="0">
                <a:solidFill>
                  <a:srgbClr val="FF0000"/>
                </a:solidFill>
              </a:rPr>
              <a:t>。</a:t>
            </a:r>
            <a:r>
              <a:rPr lang="zh-CN" altLang="en-US" sz="2000" dirty="0"/>
              <a:t>在</a:t>
            </a:r>
            <a:r>
              <a:rPr lang="zh-CN" altLang="zh-CN" sz="2000" dirty="0"/>
              <a:t>经济领域的理论研究和应用研究中，博弈论成了</a:t>
            </a:r>
            <a:r>
              <a:rPr lang="zh-CN" altLang="zh-CN" sz="2000" dirty="0">
                <a:solidFill>
                  <a:srgbClr val="FF0000"/>
                </a:solidFill>
              </a:rPr>
              <a:t>普遍运用的</a:t>
            </a:r>
            <a:r>
              <a:rPr lang="zh-CN" altLang="en-US" sz="2000" dirty="0">
                <a:solidFill>
                  <a:srgbClr val="FF0000"/>
                </a:solidFill>
              </a:rPr>
              <a:t>重要分析</a:t>
            </a:r>
            <a:r>
              <a:rPr lang="zh-CN" altLang="zh-CN" sz="2000" dirty="0">
                <a:solidFill>
                  <a:srgbClr val="FF0000"/>
                </a:solidFill>
              </a:rPr>
              <a:t>工具</a:t>
            </a:r>
            <a:r>
              <a:rPr lang="zh-CN" altLang="zh-CN" sz="2000" dirty="0"/>
              <a:t>。</a:t>
            </a:r>
            <a:endParaRPr lang="en-US" altLang="zh-CN" sz="2000" dirty="0"/>
          </a:p>
          <a:p>
            <a:pPr marL="82550" indent="273050">
              <a:lnSpc>
                <a:spcPts val="2800"/>
              </a:lnSpc>
              <a:spcAft>
                <a:spcPts val="1200"/>
              </a:spcAft>
              <a:buFont typeface="Arial" panose="020B0604020202020204" pitchFamily="34" charset="0"/>
              <a:buChar char="•"/>
            </a:pPr>
            <a:r>
              <a:rPr lang="zh-CN" altLang="zh-CN" sz="2000" dirty="0"/>
              <a:t>了解博弈论的概貌，学习博弈论的基本原理和方法，学会运用博弈论工具来分析实际问题</a:t>
            </a:r>
            <a:r>
              <a:rPr lang="zh-CN" altLang="en-US" sz="2000" dirty="0"/>
              <a:t>十分重要</a:t>
            </a:r>
            <a:endParaRPr lang="zh-CN" altLang="zh-CN" sz="2000" dirty="0"/>
          </a:p>
        </p:txBody>
      </p:sp>
      <p:sp>
        <p:nvSpPr>
          <p:cNvPr id="11" name="灯片编号占位符 10">
            <a:extLst>
              <a:ext uri="{FF2B5EF4-FFF2-40B4-BE49-F238E27FC236}">
                <a16:creationId xmlns:a16="http://schemas.microsoft.com/office/drawing/2014/main" id="{9FBAA0BB-E465-4695-9A9E-4FA284E3228B}"/>
              </a:ext>
            </a:extLst>
          </p:cNvPr>
          <p:cNvSpPr>
            <a:spLocks noGrp="1"/>
          </p:cNvSpPr>
          <p:nvPr>
            <p:ph type="sldNum" sz="quarter" idx="12"/>
          </p:nvPr>
        </p:nvSpPr>
        <p:spPr/>
        <p:txBody>
          <a:bodyPr/>
          <a:lstStyle/>
          <a:p>
            <a:fld id="{195DF8BB-3426-49E0-9D36-69DE378B8EB3}" type="slidenum">
              <a:rPr lang="zh-CN" altLang="en-US" smtClean="0"/>
              <a:t>16</a:t>
            </a:fld>
            <a:endParaRPr lang="zh-CN" altLang="en-US"/>
          </a:p>
        </p:txBody>
      </p:sp>
      <p:sp>
        <p:nvSpPr>
          <p:cNvPr id="14" name="Rectangle 6">
            <a:extLst>
              <a:ext uri="{FF2B5EF4-FFF2-40B4-BE49-F238E27FC236}">
                <a16:creationId xmlns:a16="http://schemas.microsoft.com/office/drawing/2014/main" id="{855EE9C6-4C16-4D22-8DB9-026607517870}"/>
              </a:ext>
            </a:extLst>
          </p:cNvPr>
          <p:cNvSpPr txBox="1">
            <a:spLocks noChangeArrowheads="1"/>
          </p:cNvSpPr>
          <p:nvPr/>
        </p:nvSpPr>
        <p:spPr bwMode="auto">
          <a:xfrm>
            <a:off x="570874" y="4379077"/>
            <a:ext cx="7810041" cy="1259634"/>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2400" dirty="0">
                <a:solidFill>
                  <a:srgbClr val="00B0F0"/>
                </a:solidFill>
                <a:latin typeface="+mn-ea"/>
              </a:rPr>
              <a:t>  “</a:t>
            </a:r>
            <a:r>
              <a:rPr lang="zh-CN" altLang="en-US" sz="2400" dirty="0">
                <a:solidFill>
                  <a:srgbClr val="00B0F0"/>
                </a:solidFill>
                <a:latin typeface="+mn-ea"/>
              </a:rPr>
              <a:t>要想在现代社会做一个有文化的人，你必须对博弈论有一个大致了解”</a:t>
            </a:r>
          </a:p>
          <a:p>
            <a:pPr>
              <a:buFont typeface="Wingdings" panose="05000000000000000000" pitchFamily="2" charset="2"/>
              <a:buNone/>
            </a:pPr>
            <a:r>
              <a:rPr lang="zh-CN" altLang="en-US" sz="2400" dirty="0">
                <a:solidFill>
                  <a:srgbClr val="00B0F0"/>
                </a:solidFill>
                <a:latin typeface="+mn-ea"/>
              </a:rPr>
              <a:t>                                                 </a:t>
            </a:r>
            <a:r>
              <a:rPr lang="en-US" altLang="zh-CN" sz="2400" dirty="0">
                <a:solidFill>
                  <a:srgbClr val="00B0F0"/>
                </a:solidFill>
                <a:latin typeface="+mn-ea"/>
              </a:rPr>
              <a:t>——</a:t>
            </a:r>
            <a:r>
              <a:rPr lang="zh-CN" altLang="en-US" sz="2400" dirty="0">
                <a:solidFill>
                  <a:srgbClr val="00B0F0"/>
                </a:solidFill>
                <a:latin typeface="+mn-ea"/>
              </a:rPr>
              <a:t>保罗</a:t>
            </a:r>
            <a:r>
              <a:rPr lang="en-US" altLang="zh-CN" sz="2400" dirty="0">
                <a:solidFill>
                  <a:srgbClr val="00B0F0"/>
                </a:solidFill>
                <a:latin typeface="+mn-ea"/>
              </a:rPr>
              <a:t>·</a:t>
            </a:r>
            <a:r>
              <a:rPr lang="zh-CN" altLang="en-US" sz="2400" dirty="0">
                <a:solidFill>
                  <a:srgbClr val="00B0F0"/>
                </a:solidFill>
                <a:latin typeface="+mn-ea"/>
              </a:rPr>
              <a:t>萨缪尔森</a:t>
            </a:r>
          </a:p>
        </p:txBody>
      </p:sp>
      <p:pic>
        <p:nvPicPr>
          <p:cNvPr id="3074" name="Picture 2" descr="http://photocdn.sohu.com/20091215/Img2689501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542" y="3925957"/>
            <a:ext cx="2363857" cy="189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816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scene3d>
              <a:camera prst="orthographicFront"/>
              <a:lightRig rig="soft" dir="t"/>
            </a:scene3d>
          </a:bodyPr>
          <a:lstStyle/>
          <a:p>
            <a:pPr>
              <a:defRPr/>
            </a:pPr>
            <a:r>
              <a:rPr lang="zh-CN" altLang="en-US" b="1" dirty="0">
                <a:cs typeface="+mj-cs"/>
              </a:rPr>
              <a:t>博弈论的重要性</a:t>
            </a:r>
            <a:endParaRPr lang="en-US" altLang="zh-CN" b="1" dirty="0">
              <a:cs typeface="+mj-cs"/>
            </a:endParaRPr>
          </a:p>
        </p:txBody>
      </p:sp>
      <p:sp>
        <p:nvSpPr>
          <p:cNvPr id="16386" name="Rectangle 3"/>
          <p:cNvSpPr>
            <a:spLocks noGrp="1" noChangeArrowheads="1"/>
          </p:cNvSpPr>
          <p:nvPr>
            <p:ph type="body" idx="4294967295"/>
          </p:nvPr>
        </p:nvSpPr>
        <p:spPr>
          <a:xfrm>
            <a:off x="581578" y="1136443"/>
            <a:ext cx="10232196" cy="4359275"/>
          </a:xfrm>
        </p:spPr>
        <p:txBody>
          <a:bodyPr>
            <a:normAutofit lnSpcReduction="10000"/>
          </a:bodyPr>
          <a:lstStyle/>
          <a:p>
            <a:pPr>
              <a:lnSpc>
                <a:spcPct val="100000"/>
              </a:lnSpc>
            </a:pPr>
            <a:r>
              <a:rPr lang="zh-CN" altLang="en-US" dirty="0">
                <a:latin typeface="+mn-ea"/>
              </a:rPr>
              <a:t>现代经济学的主流研究工具之一</a:t>
            </a:r>
            <a:endParaRPr lang="en-US" altLang="zh-CN" dirty="0">
              <a:latin typeface="+mn-ea"/>
            </a:endParaRPr>
          </a:p>
          <a:p>
            <a:pPr>
              <a:lnSpc>
                <a:spcPct val="100000"/>
              </a:lnSpc>
            </a:pPr>
            <a:r>
              <a:rPr lang="zh-CN" altLang="en-US" dirty="0">
                <a:latin typeface="+mn-ea"/>
              </a:rPr>
              <a:t>研究方法的重要性（思维方法，数学和逻辑支撑的严谨分析）</a:t>
            </a:r>
            <a:endParaRPr lang="en-US" altLang="zh-CN" dirty="0">
              <a:latin typeface="+mn-ea"/>
            </a:endParaRPr>
          </a:p>
          <a:p>
            <a:pPr>
              <a:lnSpc>
                <a:spcPct val="100000"/>
              </a:lnSpc>
            </a:pPr>
            <a:r>
              <a:rPr lang="zh-CN" altLang="en-US" dirty="0">
                <a:latin typeface="+mn-ea"/>
              </a:rPr>
              <a:t>理解生活、工作、社会中各种现象与问题的重要思维，解开迷惑</a:t>
            </a:r>
            <a:endParaRPr lang="en-US" altLang="zh-CN" dirty="0">
              <a:latin typeface="+mn-ea"/>
            </a:endParaRPr>
          </a:p>
          <a:p>
            <a:pPr>
              <a:lnSpc>
                <a:spcPct val="100000"/>
              </a:lnSpc>
            </a:pPr>
            <a:endParaRPr lang="en-US" altLang="zh-CN" dirty="0">
              <a:latin typeface="+mn-ea"/>
            </a:endParaRPr>
          </a:p>
          <a:p>
            <a:pPr>
              <a:lnSpc>
                <a:spcPct val="100000"/>
              </a:lnSpc>
            </a:pPr>
            <a:r>
              <a:rPr lang="zh-CN" altLang="en-US" dirty="0">
                <a:latin typeface="+mn-ea"/>
              </a:rPr>
              <a:t>在社会科学与自然科学都有广泛应用，数学、经济、生物，政治、社会、计算机等）</a:t>
            </a:r>
            <a:endParaRPr lang="en-US" altLang="zh-CN" dirty="0">
              <a:latin typeface="+mn-ea"/>
            </a:endParaRPr>
          </a:p>
          <a:p>
            <a:pPr marL="0" indent="0">
              <a:lnSpc>
                <a:spcPct val="100000"/>
              </a:lnSpc>
              <a:buNone/>
            </a:pPr>
            <a:endParaRPr lang="en-US" altLang="zh-CN" dirty="0">
              <a:latin typeface="+mn-ea"/>
            </a:endParaRPr>
          </a:p>
          <a:p>
            <a:pPr>
              <a:lnSpc>
                <a:spcPct val="100000"/>
              </a:lnSpc>
            </a:pPr>
            <a:r>
              <a:rPr lang="zh-CN" altLang="en-US" dirty="0">
                <a:latin typeface="+mn-ea"/>
              </a:rPr>
              <a:t>学校的认同（本科生培养方案中列入必修）</a:t>
            </a:r>
            <a:endParaRPr lang="en-US" altLang="zh-CN" dirty="0">
              <a:latin typeface="+mn-ea"/>
            </a:endParaRPr>
          </a:p>
          <a:p>
            <a:pPr>
              <a:lnSpc>
                <a:spcPct val="100000"/>
              </a:lnSpc>
            </a:pPr>
            <a:endParaRPr lang="en-US" altLang="zh-CN" dirty="0">
              <a:latin typeface="+mn-ea"/>
            </a:endParaRPr>
          </a:p>
          <a:p>
            <a:pPr>
              <a:lnSpc>
                <a:spcPct val="100000"/>
              </a:lnSpc>
            </a:pPr>
            <a:endParaRPr lang="zh-CN" altLang="en-US" dirty="0">
              <a:latin typeface="+mn-ea"/>
            </a:endParaRPr>
          </a:p>
        </p:txBody>
      </p:sp>
    </p:spTree>
    <p:extLst>
      <p:ext uri="{BB962C8B-B14F-4D97-AF65-F5344CB8AC3E}">
        <p14:creationId xmlns:p14="http://schemas.microsoft.com/office/powerpoint/2010/main" val="197474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右 2">
            <a:extLst>
              <a:ext uri="{FF2B5EF4-FFF2-40B4-BE49-F238E27FC236}">
                <a16:creationId xmlns:a16="http://schemas.microsoft.com/office/drawing/2014/main" id="{B67FF3F5-9343-49EC-8668-F54D94ED4427}"/>
              </a:ext>
            </a:extLst>
          </p:cNvPr>
          <p:cNvSpPr/>
          <p:nvPr/>
        </p:nvSpPr>
        <p:spPr>
          <a:xfrm>
            <a:off x="-25727" y="4930853"/>
            <a:ext cx="12217727" cy="264371"/>
          </a:xfrm>
          <a:prstGeom prst="rightArrow">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sz="2000" b="1" kern="100">
              <a:solidFill>
                <a:schemeClr val="bg1"/>
              </a:solidFill>
              <a:cs typeface="+mn-ea"/>
              <a:sym typeface="+mn-lt"/>
            </a:endParaRPr>
          </a:p>
        </p:txBody>
      </p:sp>
      <p:sp>
        <p:nvSpPr>
          <p:cNvPr id="4" name="六边形 3">
            <a:extLst>
              <a:ext uri="{FF2B5EF4-FFF2-40B4-BE49-F238E27FC236}">
                <a16:creationId xmlns:a16="http://schemas.microsoft.com/office/drawing/2014/main" id="{618CAE9A-8369-47E3-8D8F-54CA35D47E1A}"/>
              </a:ext>
            </a:extLst>
          </p:cNvPr>
          <p:cNvSpPr/>
          <p:nvPr/>
        </p:nvSpPr>
        <p:spPr>
          <a:xfrm>
            <a:off x="1488152" y="4805736"/>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5" name="六边形 4">
            <a:extLst>
              <a:ext uri="{FF2B5EF4-FFF2-40B4-BE49-F238E27FC236}">
                <a16:creationId xmlns:a16="http://schemas.microsoft.com/office/drawing/2014/main" id="{4B937B14-B608-4680-A0FC-7321360F3C4F}"/>
              </a:ext>
            </a:extLst>
          </p:cNvPr>
          <p:cNvSpPr/>
          <p:nvPr/>
        </p:nvSpPr>
        <p:spPr>
          <a:xfrm>
            <a:off x="2635550" y="4897237"/>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6" name="六边形 5">
            <a:extLst>
              <a:ext uri="{FF2B5EF4-FFF2-40B4-BE49-F238E27FC236}">
                <a16:creationId xmlns:a16="http://schemas.microsoft.com/office/drawing/2014/main" id="{C03AD179-9F75-459D-AF09-0A50C3DA6ECD}"/>
              </a:ext>
            </a:extLst>
          </p:cNvPr>
          <p:cNvSpPr/>
          <p:nvPr/>
        </p:nvSpPr>
        <p:spPr>
          <a:xfrm>
            <a:off x="3977821" y="488837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7" name="六边形 6">
            <a:extLst>
              <a:ext uri="{FF2B5EF4-FFF2-40B4-BE49-F238E27FC236}">
                <a16:creationId xmlns:a16="http://schemas.microsoft.com/office/drawing/2014/main" id="{2C3ECF34-ED86-431E-801D-E1917B633742}"/>
              </a:ext>
            </a:extLst>
          </p:cNvPr>
          <p:cNvSpPr/>
          <p:nvPr/>
        </p:nvSpPr>
        <p:spPr>
          <a:xfrm>
            <a:off x="5163379" y="487021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8" name="六边形 7">
            <a:extLst>
              <a:ext uri="{FF2B5EF4-FFF2-40B4-BE49-F238E27FC236}">
                <a16:creationId xmlns:a16="http://schemas.microsoft.com/office/drawing/2014/main" id="{21EDA83E-CABD-4C97-87D0-50C7314E2748}"/>
              </a:ext>
            </a:extLst>
          </p:cNvPr>
          <p:cNvSpPr/>
          <p:nvPr/>
        </p:nvSpPr>
        <p:spPr>
          <a:xfrm>
            <a:off x="6543754" y="4892758"/>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9" name="文本框 8">
            <a:extLst>
              <a:ext uri="{FF2B5EF4-FFF2-40B4-BE49-F238E27FC236}">
                <a16:creationId xmlns:a16="http://schemas.microsoft.com/office/drawing/2014/main" id="{33070CF7-2DDA-47D6-9194-7A128380892B}"/>
              </a:ext>
            </a:extLst>
          </p:cNvPr>
          <p:cNvSpPr txBox="1"/>
          <p:nvPr/>
        </p:nvSpPr>
        <p:spPr>
          <a:xfrm>
            <a:off x="1114397" y="5368262"/>
            <a:ext cx="1156636" cy="369332"/>
          </a:xfrm>
          <a:prstGeom prst="rect">
            <a:avLst/>
          </a:prstGeom>
          <a:noFill/>
        </p:spPr>
        <p:txBody>
          <a:bodyPr wrap="square" rtlCol="0">
            <a:spAutoFit/>
          </a:bodyPr>
          <a:lstStyle/>
          <a:p>
            <a:pPr algn="ctr"/>
            <a:r>
              <a:rPr lang="en-US" altLang="zh-CN" b="1" dirty="0">
                <a:solidFill>
                  <a:srgbClr val="0070C0"/>
                </a:solidFill>
                <a:cs typeface="+mn-ea"/>
                <a:sym typeface="+mn-lt"/>
              </a:rPr>
              <a:t>7</a:t>
            </a:r>
            <a:r>
              <a:rPr lang="zh-CN" altLang="en-US" b="1" dirty="0">
                <a:solidFill>
                  <a:srgbClr val="0070C0"/>
                </a:solidFill>
                <a:cs typeface="+mn-ea"/>
                <a:sym typeface="+mn-lt"/>
              </a:rPr>
              <a:t>课时</a:t>
            </a:r>
          </a:p>
        </p:txBody>
      </p:sp>
      <p:sp>
        <p:nvSpPr>
          <p:cNvPr id="10" name="文本框 9">
            <a:extLst>
              <a:ext uri="{FF2B5EF4-FFF2-40B4-BE49-F238E27FC236}">
                <a16:creationId xmlns:a16="http://schemas.microsoft.com/office/drawing/2014/main" id="{8038CC06-4EBD-497B-80B2-3D2749E20A69}"/>
              </a:ext>
            </a:extLst>
          </p:cNvPr>
          <p:cNvSpPr txBox="1"/>
          <p:nvPr/>
        </p:nvSpPr>
        <p:spPr>
          <a:xfrm>
            <a:off x="2314624" y="5360969"/>
            <a:ext cx="1245695"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1" name="文本框 10">
            <a:extLst>
              <a:ext uri="{FF2B5EF4-FFF2-40B4-BE49-F238E27FC236}">
                <a16:creationId xmlns:a16="http://schemas.microsoft.com/office/drawing/2014/main" id="{048D1A6B-176E-4F8D-84AA-C923955CAE87}"/>
              </a:ext>
            </a:extLst>
          </p:cNvPr>
          <p:cNvSpPr txBox="1"/>
          <p:nvPr/>
        </p:nvSpPr>
        <p:spPr>
          <a:xfrm>
            <a:off x="3627707" y="5352106"/>
            <a:ext cx="1119209"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2" name="文本框 11">
            <a:extLst>
              <a:ext uri="{FF2B5EF4-FFF2-40B4-BE49-F238E27FC236}">
                <a16:creationId xmlns:a16="http://schemas.microsoft.com/office/drawing/2014/main" id="{3277152F-1ECB-4155-8CB6-32A45C19D2F7}"/>
              </a:ext>
            </a:extLst>
          </p:cNvPr>
          <p:cNvSpPr txBox="1"/>
          <p:nvPr/>
        </p:nvSpPr>
        <p:spPr>
          <a:xfrm>
            <a:off x="4760267" y="5346832"/>
            <a:ext cx="1413451"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3" name="文本框 12">
            <a:extLst>
              <a:ext uri="{FF2B5EF4-FFF2-40B4-BE49-F238E27FC236}">
                <a16:creationId xmlns:a16="http://schemas.microsoft.com/office/drawing/2014/main" id="{AAF7B59B-7DC6-4195-9428-217A545C8AF2}"/>
              </a:ext>
            </a:extLst>
          </p:cNvPr>
          <p:cNvSpPr txBox="1"/>
          <p:nvPr/>
        </p:nvSpPr>
        <p:spPr>
          <a:xfrm>
            <a:off x="6054642" y="5369377"/>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4" name="六边形 13">
            <a:extLst>
              <a:ext uri="{FF2B5EF4-FFF2-40B4-BE49-F238E27FC236}">
                <a16:creationId xmlns:a16="http://schemas.microsoft.com/office/drawing/2014/main" id="{52614CA7-5EC7-4B34-810F-3FA3A06574DF}"/>
              </a:ext>
            </a:extLst>
          </p:cNvPr>
          <p:cNvSpPr/>
          <p:nvPr/>
        </p:nvSpPr>
        <p:spPr>
          <a:xfrm>
            <a:off x="7786562" y="4882368"/>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15" name="文本框 14">
            <a:extLst>
              <a:ext uri="{FF2B5EF4-FFF2-40B4-BE49-F238E27FC236}">
                <a16:creationId xmlns:a16="http://schemas.microsoft.com/office/drawing/2014/main" id="{95180841-A361-4C89-A6E7-420C75B427B3}"/>
              </a:ext>
            </a:extLst>
          </p:cNvPr>
          <p:cNvSpPr txBox="1"/>
          <p:nvPr/>
        </p:nvSpPr>
        <p:spPr>
          <a:xfrm>
            <a:off x="7326735" y="5349336"/>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cxnSp>
        <p:nvCxnSpPr>
          <p:cNvPr id="16" name="直接连接符 15">
            <a:extLst>
              <a:ext uri="{FF2B5EF4-FFF2-40B4-BE49-F238E27FC236}">
                <a16:creationId xmlns:a16="http://schemas.microsoft.com/office/drawing/2014/main" id="{C10A3B04-6EB0-4FF8-907C-E04F7352DB6B}"/>
              </a:ext>
            </a:extLst>
          </p:cNvPr>
          <p:cNvCxnSpPr/>
          <p:nvPr/>
        </p:nvCxnSpPr>
        <p:spPr>
          <a:xfrm flipV="1">
            <a:off x="1692716" y="3923993"/>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六边形 16">
            <a:extLst>
              <a:ext uri="{FF2B5EF4-FFF2-40B4-BE49-F238E27FC236}">
                <a16:creationId xmlns:a16="http://schemas.microsoft.com/office/drawing/2014/main" id="{12DCB5D5-E3E5-473C-AD80-36A5E2EB7361}"/>
              </a:ext>
            </a:extLst>
          </p:cNvPr>
          <p:cNvSpPr/>
          <p:nvPr/>
        </p:nvSpPr>
        <p:spPr>
          <a:xfrm>
            <a:off x="1405731" y="3540934"/>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18" name="直接连接符 17">
            <a:extLst>
              <a:ext uri="{FF2B5EF4-FFF2-40B4-BE49-F238E27FC236}">
                <a16:creationId xmlns:a16="http://schemas.microsoft.com/office/drawing/2014/main" id="{4114ECA5-2FCF-4725-B7C8-4D5DD94BE993}"/>
              </a:ext>
            </a:extLst>
          </p:cNvPr>
          <p:cNvCxnSpPr/>
          <p:nvPr/>
        </p:nvCxnSpPr>
        <p:spPr>
          <a:xfrm flipV="1">
            <a:off x="4186428" y="4006634"/>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六边形 18">
            <a:extLst>
              <a:ext uri="{FF2B5EF4-FFF2-40B4-BE49-F238E27FC236}">
                <a16:creationId xmlns:a16="http://schemas.microsoft.com/office/drawing/2014/main" id="{B3283F05-9D8D-42E0-A1E4-3F39892F0FBA}"/>
              </a:ext>
            </a:extLst>
          </p:cNvPr>
          <p:cNvSpPr/>
          <p:nvPr/>
        </p:nvSpPr>
        <p:spPr>
          <a:xfrm>
            <a:off x="3899443" y="3623575"/>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0" name="直接连接符 19">
            <a:extLst>
              <a:ext uri="{FF2B5EF4-FFF2-40B4-BE49-F238E27FC236}">
                <a16:creationId xmlns:a16="http://schemas.microsoft.com/office/drawing/2014/main" id="{C26C5D65-9B96-4CCA-A174-096832396765}"/>
              </a:ext>
            </a:extLst>
          </p:cNvPr>
          <p:cNvCxnSpPr/>
          <p:nvPr/>
        </p:nvCxnSpPr>
        <p:spPr>
          <a:xfrm flipV="1">
            <a:off x="6739436" y="4001538"/>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六边形 20">
            <a:extLst>
              <a:ext uri="{FF2B5EF4-FFF2-40B4-BE49-F238E27FC236}">
                <a16:creationId xmlns:a16="http://schemas.microsoft.com/office/drawing/2014/main" id="{E414E382-3FF7-45EF-A3BF-D0EF81301F73}"/>
              </a:ext>
            </a:extLst>
          </p:cNvPr>
          <p:cNvSpPr/>
          <p:nvPr/>
        </p:nvSpPr>
        <p:spPr>
          <a:xfrm>
            <a:off x="6452451" y="3618479"/>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2" name="直接连接符 21">
            <a:extLst>
              <a:ext uri="{FF2B5EF4-FFF2-40B4-BE49-F238E27FC236}">
                <a16:creationId xmlns:a16="http://schemas.microsoft.com/office/drawing/2014/main" id="{09A72D38-65D4-4CBD-A2E1-83AF8AD07B74}"/>
              </a:ext>
            </a:extLst>
          </p:cNvPr>
          <p:cNvCxnSpPr>
            <a:cxnSpLocks/>
          </p:cNvCxnSpPr>
          <p:nvPr/>
        </p:nvCxnSpPr>
        <p:spPr>
          <a:xfrm flipV="1">
            <a:off x="2833101" y="3024284"/>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六边形 22">
            <a:extLst>
              <a:ext uri="{FF2B5EF4-FFF2-40B4-BE49-F238E27FC236}">
                <a16:creationId xmlns:a16="http://schemas.microsoft.com/office/drawing/2014/main" id="{F428196E-787E-4856-B3F4-20FD00A7FF87}"/>
              </a:ext>
            </a:extLst>
          </p:cNvPr>
          <p:cNvSpPr/>
          <p:nvPr/>
        </p:nvSpPr>
        <p:spPr>
          <a:xfrm>
            <a:off x="2546116" y="2529484"/>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4" name="直接连接符 23">
            <a:extLst>
              <a:ext uri="{FF2B5EF4-FFF2-40B4-BE49-F238E27FC236}">
                <a16:creationId xmlns:a16="http://schemas.microsoft.com/office/drawing/2014/main" id="{7D490EC6-3CDF-4B6B-A086-5C62D21F3762}"/>
              </a:ext>
            </a:extLst>
          </p:cNvPr>
          <p:cNvCxnSpPr>
            <a:cxnSpLocks/>
          </p:cNvCxnSpPr>
          <p:nvPr/>
        </p:nvCxnSpPr>
        <p:spPr>
          <a:xfrm flipV="1">
            <a:off x="5345004" y="3009419"/>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B3429034-9CC0-49B5-92C1-78D7832ABDAA}"/>
              </a:ext>
            </a:extLst>
          </p:cNvPr>
          <p:cNvSpPr/>
          <p:nvPr/>
        </p:nvSpPr>
        <p:spPr>
          <a:xfrm>
            <a:off x="5058019" y="2514619"/>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6" name="直接连接符 25">
            <a:extLst>
              <a:ext uri="{FF2B5EF4-FFF2-40B4-BE49-F238E27FC236}">
                <a16:creationId xmlns:a16="http://schemas.microsoft.com/office/drawing/2014/main" id="{FE144A6F-E37A-4947-A06B-96CB697E24F9}"/>
              </a:ext>
            </a:extLst>
          </p:cNvPr>
          <p:cNvCxnSpPr>
            <a:cxnSpLocks/>
          </p:cNvCxnSpPr>
          <p:nvPr/>
        </p:nvCxnSpPr>
        <p:spPr>
          <a:xfrm flipV="1">
            <a:off x="7987507" y="3001695"/>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六边形 26">
            <a:extLst>
              <a:ext uri="{FF2B5EF4-FFF2-40B4-BE49-F238E27FC236}">
                <a16:creationId xmlns:a16="http://schemas.microsoft.com/office/drawing/2014/main" id="{61660A48-ADC3-45EF-9FCF-3E10AF385B79}"/>
              </a:ext>
            </a:extLst>
          </p:cNvPr>
          <p:cNvSpPr/>
          <p:nvPr/>
        </p:nvSpPr>
        <p:spPr>
          <a:xfrm>
            <a:off x="7700522" y="2506895"/>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pic>
        <p:nvPicPr>
          <p:cNvPr id="28" name="图形 27" descr="标牌">
            <a:extLst>
              <a:ext uri="{FF2B5EF4-FFF2-40B4-BE49-F238E27FC236}">
                <a16:creationId xmlns:a16="http://schemas.microsoft.com/office/drawing/2014/main" id="{5CC04513-E9DD-40AE-97B6-B0CBA5BB02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557" y="3593336"/>
            <a:ext cx="393041" cy="393041"/>
          </a:xfrm>
          <a:prstGeom prst="rect">
            <a:avLst/>
          </a:prstGeom>
        </p:spPr>
      </p:pic>
      <p:pic>
        <p:nvPicPr>
          <p:cNvPr id="29" name="图形 28" descr="戏剧">
            <a:extLst>
              <a:ext uri="{FF2B5EF4-FFF2-40B4-BE49-F238E27FC236}">
                <a16:creationId xmlns:a16="http://schemas.microsoft.com/office/drawing/2014/main" id="{71081192-4EC1-4D8E-A5A6-50C32687C0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1798" y="3724406"/>
            <a:ext cx="393041" cy="393041"/>
          </a:xfrm>
          <a:prstGeom prst="rect">
            <a:avLst/>
          </a:prstGeom>
        </p:spPr>
      </p:pic>
      <p:pic>
        <p:nvPicPr>
          <p:cNvPr id="30" name="图形 29" descr="领奖台">
            <a:extLst>
              <a:ext uri="{FF2B5EF4-FFF2-40B4-BE49-F238E27FC236}">
                <a16:creationId xmlns:a16="http://schemas.microsoft.com/office/drawing/2014/main" id="{70A0531D-1AEE-4FDD-BBF9-40E9FCBA8A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1638" y="2575723"/>
            <a:ext cx="393041" cy="393041"/>
          </a:xfrm>
          <a:prstGeom prst="rect">
            <a:avLst/>
          </a:prstGeom>
        </p:spPr>
      </p:pic>
      <p:pic>
        <p:nvPicPr>
          <p:cNvPr id="31" name="图形 30" descr="花环">
            <a:extLst>
              <a:ext uri="{FF2B5EF4-FFF2-40B4-BE49-F238E27FC236}">
                <a16:creationId xmlns:a16="http://schemas.microsoft.com/office/drawing/2014/main" id="{140DFF98-8349-484F-A454-924A443C4D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41470" y="2570346"/>
            <a:ext cx="393041" cy="393041"/>
          </a:xfrm>
          <a:prstGeom prst="rect">
            <a:avLst/>
          </a:prstGeom>
        </p:spPr>
      </p:pic>
      <p:pic>
        <p:nvPicPr>
          <p:cNvPr id="32" name="图形 31" descr="盆栽花卉">
            <a:extLst>
              <a:ext uri="{FF2B5EF4-FFF2-40B4-BE49-F238E27FC236}">
                <a16:creationId xmlns:a16="http://schemas.microsoft.com/office/drawing/2014/main" id="{2C8F74B6-17A9-4881-9455-818FE85BCEF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51797" y="3669358"/>
            <a:ext cx="393041" cy="393041"/>
          </a:xfrm>
          <a:prstGeom prst="rect">
            <a:avLst/>
          </a:prstGeom>
        </p:spPr>
      </p:pic>
      <p:pic>
        <p:nvPicPr>
          <p:cNvPr id="33" name="图形 32" descr="星星">
            <a:extLst>
              <a:ext uri="{FF2B5EF4-FFF2-40B4-BE49-F238E27FC236}">
                <a16:creationId xmlns:a16="http://schemas.microsoft.com/office/drawing/2014/main" id="{79ECE1AD-BA02-49F5-8ED8-73790FF1C9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90985" y="2564406"/>
            <a:ext cx="393041" cy="393041"/>
          </a:xfrm>
          <a:prstGeom prst="rect">
            <a:avLst/>
          </a:prstGeom>
        </p:spPr>
      </p:pic>
      <p:sp>
        <p:nvSpPr>
          <p:cNvPr id="34" name="文本框 33">
            <a:extLst>
              <a:ext uri="{FF2B5EF4-FFF2-40B4-BE49-F238E27FC236}">
                <a16:creationId xmlns:a16="http://schemas.microsoft.com/office/drawing/2014/main" id="{7313FEC4-B302-4433-926A-8D57C81F7982}"/>
              </a:ext>
            </a:extLst>
          </p:cNvPr>
          <p:cNvSpPr txBox="1"/>
          <p:nvPr/>
        </p:nvSpPr>
        <p:spPr>
          <a:xfrm>
            <a:off x="955523" y="2352181"/>
            <a:ext cx="1367821" cy="646331"/>
          </a:xfrm>
          <a:prstGeom prst="rect">
            <a:avLst/>
          </a:prstGeom>
          <a:noFill/>
        </p:spPr>
        <p:txBody>
          <a:bodyPr wrap="square" rtlCol="0">
            <a:spAutoFit/>
          </a:bodyPr>
          <a:lstStyle/>
          <a:p>
            <a:pPr algn="ctr"/>
            <a:r>
              <a:rPr lang="zh-CN" altLang="en-US" b="1" dirty="0">
                <a:solidFill>
                  <a:srgbClr val="0070C0"/>
                </a:solidFill>
                <a:cs typeface="+mn-ea"/>
                <a:sym typeface="+mn-lt"/>
              </a:rPr>
              <a:t>完全信息静态博弈</a:t>
            </a:r>
          </a:p>
        </p:txBody>
      </p:sp>
      <p:sp>
        <p:nvSpPr>
          <p:cNvPr id="35" name="文本框 34">
            <a:extLst>
              <a:ext uri="{FF2B5EF4-FFF2-40B4-BE49-F238E27FC236}">
                <a16:creationId xmlns:a16="http://schemas.microsoft.com/office/drawing/2014/main" id="{3E7DFD7C-4E3B-41C9-8933-D52F78DC0A4A}"/>
              </a:ext>
            </a:extLst>
          </p:cNvPr>
          <p:cNvSpPr txBox="1"/>
          <p:nvPr/>
        </p:nvSpPr>
        <p:spPr>
          <a:xfrm>
            <a:off x="1963692" y="1678347"/>
            <a:ext cx="1781417" cy="646331"/>
          </a:xfrm>
          <a:prstGeom prst="rect">
            <a:avLst/>
          </a:prstGeom>
          <a:noFill/>
        </p:spPr>
        <p:txBody>
          <a:bodyPr wrap="square" rtlCol="0">
            <a:spAutoFit/>
          </a:bodyPr>
          <a:lstStyle/>
          <a:p>
            <a:pPr algn="ctr"/>
            <a:r>
              <a:rPr lang="zh-CN" altLang="en-US" b="1" dirty="0">
                <a:solidFill>
                  <a:srgbClr val="0070C0"/>
                </a:solidFill>
                <a:cs typeface="+mn-ea"/>
                <a:sym typeface="+mn-lt"/>
              </a:rPr>
              <a:t>完全且完美信息动态博弈</a:t>
            </a:r>
          </a:p>
        </p:txBody>
      </p:sp>
      <p:sp>
        <p:nvSpPr>
          <p:cNvPr id="36" name="文本框 35">
            <a:extLst>
              <a:ext uri="{FF2B5EF4-FFF2-40B4-BE49-F238E27FC236}">
                <a16:creationId xmlns:a16="http://schemas.microsoft.com/office/drawing/2014/main" id="{0C0E0A01-0FDD-4B28-9B21-9C53AFD8832E}"/>
              </a:ext>
            </a:extLst>
          </p:cNvPr>
          <p:cNvSpPr txBox="1"/>
          <p:nvPr/>
        </p:nvSpPr>
        <p:spPr>
          <a:xfrm>
            <a:off x="3057954" y="2434634"/>
            <a:ext cx="2183410" cy="369332"/>
          </a:xfrm>
          <a:prstGeom prst="rect">
            <a:avLst/>
          </a:prstGeom>
          <a:noFill/>
        </p:spPr>
        <p:txBody>
          <a:bodyPr wrap="square" rtlCol="0">
            <a:spAutoFit/>
          </a:bodyPr>
          <a:lstStyle/>
          <a:p>
            <a:pPr algn="ctr"/>
            <a:r>
              <a:rPr lang="zh-CN" altLang="en-US" b="1" dirty="0">
                <a:solidFill>
                  <a:srgbClr val="0070C0"/>
                </a:solidFill>
                <a:cs typeface="+mn-ea"/>
                <a:sym typeface="+mn-lt"/>
              </a:rPr>
              <a:t>重复博弈</a:t>
            </a:r>
          </a:p>
        </p:txBody>
      </p:sp>
      <p:sp>
        <p:nvSpPr>
          <p:cNvPr id="37" name="文本框 36">
            <a:extLst>
              <a:ext uri="{FF2B5EF4-FFF2-40B4-BE49-F238E27FC236}">
                <a16:creationId xmlns:a16="http://schemas.microsoft.com/office/drawing/2014/main" id="{6A652F9C-82CE-4EBA-9283-0E3608FA8FDE}"/>
              </a:ext>
            </a:extLst>
          </p:cNvPr>
          <p:cNvSpPr txBox="1"/>
          <p:nvPr/>
        </p:nvSpPr>
        <p:spPr>
          <a:xfrm>
            <a:off x="5865966" y="2831612"/>
            <a:ext cx="1764702" cy="646331"/>
          </a:xfrm>
          <a:prstGeom prst="rect">
            <a:avLst/>
          </a:prstGeom>
          <a:noFill/>
        </p:spPr>
        <p:txBody>
          <a:bodyPr wrap="square" rtlCol="0">
            <a:spAutoFit/>
          </a:bodyPr>
          <a:lstStyle/>
          <a:p>
            <a:pPr algn="ctr"/>
            <a:r>
              <a:rPr lang="zh-CN" altLang="en-US" b="1" dirty="0">
                <a:solidFill>
                  <a:srgbClr val="FF0000"/>
                </a:solidFill>
                <a:cs typeface="+mn-ea"/>
                <a:sym typeface="+mn-lt"/>
              </a:rPr>
              <a:t>完全但不完美信息动态博弈</a:t>
            </a:r>
          </a:p>
        </p:txBody>
      </p:sp>
      <p:sp>
        <p:nvSpPr>
          <p:cNvPr id="38" name="文本框 37">
            <a:extLst>
              <a:ext uri="{FF2B5EF4-FFF2-40B4-BE49-F238E27FC236}">
                <a16:creationId xmlns:a16="http://schemas.microsoft.com/office/drawing/2014/main" id="{1FE17495-8913-41C3-9A5B-96B2D24B7040}"/>
              </a:ext>
            </a:extLst>
          </p:cNvPr>
          <p:cNvSpPr txBox="1"/>
          <p:nvPr/>
        </p:nvSpPr>
        <p:spPr>
          <a:xfrm>
            <a:off x="4581372" y="1736305"/>
            <a:ext cx="1527261" cy="646331"/>
          </a:xfrm>
          <a:prstGeom prst="rect">
            <a:avLst/>
          </a:prstGeom>
          <a:noFill/>
        </p:spPr>
        <p:txBody>
          <a:bodyPr wrap="square" rtlCol="0">
            <a:spAutoFit/>
          </a:bodyPr>
          <a:lstStyle/>
          <a:p>
            <a:pPr algn="ctr"/>
            <a:r>
              <a:rPr lang="zh-CN" altLang="en-US" b="1" dirty="0">
                <a:solidFill>
                  <a:srgbClr val="00B050"/>
                </a:solidFill>
                <a:cs typeface="+mn-ea"/>
                <a:sym typeface="+mn-lt"/>
              </a:rPr>
              <a:t>不完全信息静态博弈</a:t>
            </a:r>
          </a:p>
        </p:txBody>
      </p:sp>
      <p:sp>
        <p:nvSpPr>
          <p:cNvPr id="39" name="文本框 38">
            <a:extLst>
              <a:ext uri="{FF2B5EF4-FFF2-40B4-BE49-F238E27FC236}">
                <a16:creationId xmlns:a16="http://schemas.microsoft.com/office/drawing/2014/main" id="{0FD4E2E0-5998-4C31-ACEA-DD6D7DF03405}"/>
              </a:ext>
            </a:extLst>
          </p:cNvPr>
          <p:cNvSpPr txBox="1"/>
          <p:nvPr/>
        </p:nvSpPr>
        <p:spPr>
          <a:xfrm>
            <a:off x="7221931" y="1647605"/>
            <a:ext cx="1509352" cy="646331"/>
          </a:xfrm>
          <a:prstGeom prst="rect">
            <a:avLst/>
          </a:prstGeom>
          <a:noFill/>
        </p:spPr>
        <p:txBody>
          <a:bodyPr wrap="square" rtlCol="0">
            <a:spAutoFit/>
          </a:bodyPr>
          <a:lstStyle/>
          <a:p>
            <a:pPr algn="ctr"/>
            <a:r>
              <a:rPr lang="zh-CN" altLang="en-US" b="1" dirty="0">
                <a:solidFill>
                  <a:srgbClr val="FF0000"/>
                </a:solidFill>
                <a:cs typeface="+mn-ea"/>
                <a:sym typeface="+mn-lt"/>
              </a:rPr>
              <a:t>不完全信息动态博弈</a:t>
            </a:r>
          </a:p>
        </p:txBody>
      </p:sp>
      <p:sp>
        <p:nvSpPr>
          <p:cNvPr id="48" name="六边形 47">
            <a:extLst>
              <a:ext uri="{FF2B5EF4-FFF2-40B4-BE49-F238E27FC236}">
                <a16:creationId xmlns:a16="http://schemas.microsoft.com/office/drawing/2014/main" id="{72BD21B4-260C-4835-83B8-336F0205C655}"/>
              </a:ext>
            </a:extLst>
          </p:cNvPr>
          <p:cNvSpPr/>
          <p:nvPr/>
        </p:nvSpPr>
        <p:spPr>
          <a:xfrm>
            <a:off x="11095558" y="488945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sz="1600" b="1" kern="100">
              <a:solidFill>
                <a:schemeClr val="bg1"/>
              </a:solidFill>
              <a:cs typeface="+mn-ea"/>
              <a:sym typeface="+mn-lt"/>
            </a:endParaRPr>
          </a:p>
        </p:txBody>
      </p:sp>
      <p:sp>
        <p:nvSpPr>
          <p:cNvPr id="49" name="文本框 48">
            <a:extLst>
              <a:ext uri="{FF2B5EF4-FFF2-40B4-BE49-F238E27FC236}">
                <a16:creationId xmlns:a16="http://schemas.microsoft.com/office/drawing/2014/main" id="{2D2A9E86-82C5-4094-8214-05E086194F9F}"/>
              </a:ext>
            </a:extLst>
          </p:cNvPr>
          <p:cNvSpPr txBox="1"/>
          <p:nvPr/>
        </p:nvSpPr>
        <p:spPr>
          <a:xfrm>
            <a:off x="10672676" y="5364725"/>
            <a:ext cx="1277379" cy="338554"/>
          </a:xfrm>
          <a:prstGeom prst="rect">
            <a:avLst/>
          </a:prstGeom>
          <a:noFill/>
        </p:spPr>
        <p:txBody>
          <a:bodyPr wrap="square" rtlCol="0">
            <a:spAutoFit/>
          </a:bodyPr>
          <a:lstStyle/>
          <a:p>
            <a:pPr algn="ctr"/>
            <a:r>
              <a:rPr lang="en-US" altLang="zh-CN" sz="1600" b="1" dirty="0">
                <a:solidFill>
                  <a:srgbClr val="0070C0"/>
                </a:solidFill>
                <a:cs typeface="+mn-ea"/>
                <a:sym typeface="+mn-lt"/>
              </a:rPr>
              <a:t>4</a:t>
            </a:r>
            <a:r>
              <a:rPr lang="zh-CN" altLang="en-US" sz="1600" b="1" dirty="0">
                <a:solidFill>
                  <a:srgbClr val="0070C0"/>
                </a:solidFill>
                <a:cs typeface="+mn-ea"/>
                <a:sym typeface="+mn-lt"/>
              </a:rPr>
              <a:t>课时</a:t>
            </a:r>
          </a:p>
        </p:txBody>
      </p:sp>
      <p:cxnSp>
        <p:nvCxnSpPr>
          <p:cNvPr id="50" name="直接连接符 49">
            <a:extLst>
              <a:ext uri="{FF2B5EF4-FFF2-40B4-BE49-F238E27FC236}">
                <a16:creationId xmlns:a16="http://schemas.microsoft.com/office/drawing/2014/main" id="{E3D94C11-4159-4AFF-9555-8C396EE1F8F7}"/>
              </a:ext>
            </a:extLst>
          </p:cNvPr>
          <p:cNvCxnSpPr/>
          <p:nvPr/>
        </p:nvCxnSpPr>
        <p:spPr>
          <a:xfrm flipV="1">
            <a:off x="11300122" y="4007710"/>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六边形 50">
            <a:extLst>
              <a:ext uri="{FF2B5EF4-FFF2-40B4-BE49-F238E27FC236}">
                <a16:creationId xmlns:a16="http://schemas.microsoft.com/office/drawing/2014/main" id="{615457D0-AD2B-4927-945B-C48A15F7A1E6}"/>
              </a:ext>
            </a:extLst>
          </p:cNvPr>
          <p:cNvSpPr/>
          <p:nvPr/>
        </p:nvSpPr>
        <p:spPr>
          <a:xfrm>
            <a:off x="11013137" y="3624651"/>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sz="1600" b="1" kern="100">
              <a:solidFill>
                <a:schemeClr val="bg1"/>
              </a:solidFill>
              <a:cs typeface="+mn-ea"/>
              <a:sym typeface="+mn-lt"/>
            </a:endParaRPr>
          </a:p>
        </p:txBody>
      </p:sp>
      <p:pic>
        <p:nvPicPr>
          <p:cNvPr id="52" name="图形 51" descr="标牌">
            <a:extLst>
              <a:ext uri="{FF2B5EF4-FFF2-40B4-BE49-F238E27FC236}">
                <a16:creationId xmlns:a16="http://schemas.microsoft.com/office/drawing/2014/main" id="{56E3C4A1-DC9D-408F-B25B-1F6B6F90E0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12963" y="3677053"/>
            <a:ext cx="393041" cy="393041"/>
          </a:xfrm>
          <a:prstGeom prst="rect">
            <a:avLst/>
          </a:prstGeom>
        </p:spPr>
      </p:pic>
      <p:sp>
        <p:nvSpPr>
          <p:cNvPr id="53" name="六边形 52">
            <a:extLst>
              <a:ext uri="{FF2B5EF4-FFF2-40B4-BE49-F238E27FC236}">
                <a16:creationId xmlns:a16="http://schemas.microsoft.com/office/drawing/2014/main" id="{1BA3A421-F11C-461A-BCEE-2FF70B2C9749}"/>
              </a:ext>
            </a:extLst>
          </p:cNvPr>
          <p:cNvSpPr/>
          <p:nvPr/>
        </p:nvSpPr>
        <p:spPr>
          <a:xfrm>
            <a:off x="417719" y="481939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54" name="文本框 53">
            <a:extLst>
              <a:ext uri="{FF2B5EF4-FFF2-40B4-BE49-F238E27FC236}">
                <a16:creationId xmlns:a16="http://schemas.microsoft.com/office/drawing/2014/main" id="{4FEC44C5-B434-40CB-B556-E423D7E0A0F3}"/>
              </a:ext>
            </a:extLst>
          </p:cNvPr>
          <p:cNvSpPr txBox="1"/>
          <p:nvPr/>
        </p:nvSpPr>
        <p:spPr>
          <a:xfrm>
            <a:off x="132422" y="5364725"/>
            <a:ext cx="1000962" cy="369332"/>
          </a:xfrm>
          <a:prstGeom prst="rect">
            <a:avLst/>
          </a:prstGeom>
          <a:noFill/>
        </p:spPr>
        <p:txBody>
          <a:bodyPr wrap="square" rtlCol="0">
            <a:spAutoFit/>
          </a:bodyPr>
          <a:lstStyle/>
          <a:p>
            <a:pPr algn="ctr"/>
            <a:r>
              <a:rPr lang="en-US" altLang="zh-CN" b="1" dirty="0">
                <a:solidFill>
                  <a:srgbClr val="0070C0"/>
                </a:solidFill>
                <a:cs typeface="+mn-ea"/>
                <a:sym typeface="+mn-lt"/>
              </a:rPr>
              <a:t>3</a:t>
            </a:r>
            <a:r>
              <a:rPr lang="zh-CN" altLang="en-US" b="1" dirty="0">
                <a:solidFill>
                  <a:srgbClr val="0070C0"/>
                </a:solidFill>
                <a:cs typeface="+mn-ea"/>
                <a:sym typeface="+mn-lt"/>
              </a:rPr>
              <a:t>课时</a:t>
            </a:r>
          </a:p>
        </p:txBody>
      </p:sp>
      <p:cxnSp>
        <p:nvCxnSpPr>
          <p:cNvPr id="55" name="直接连接符 54">
            <a:extLst>
              <a:ext uri="{FF2B5EF4-FFF2-40B4-BE49-F238E27FC236}">
                <a16:creationId xmlns:a16="http://schemas.microsoft.com/office/drawing/2014/main" id="{578AEBFF-8DB5-4550-9E07-3A254FD1D14C}"/>
              </a:ext>
            </a:extLst>
          </p:cNvPr>
          <p:cNvCxnSpPr>
            <a:cxnSpLocks/>
          </p:cNvCxnSpPr>
          <p:nvPr/>
        </p:nvCxnSpPr>
        <p:spPr>
          <a:xfrm flipV="1">
            <a:off x="618664" y="2938720"/>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六边形 55">
            <a:extLst>
              <a:ext uri="{FF2B5EF4-FFF2-40B4-BE49-F238E27FC236}">
                <a16:creationId xmlns:a16="http://schemas.microsoft.com/office/drawing/2014/main" id="{AA373FF1-7F04-4130-B1AA-24446CB3AA75}"/>
              </a:ext>
            </a:extLst>
          </p:cNvPr>
          <p:cNvSpPr/>
          <p:nvPr/>
        </p:nvSpPr>
        <p:spPr>
          <a:xfrm>
            <a:off x="331679" y="2443920"/>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pic>
        <p:nvPicPr>
          <p:cNvPr id="57" name="图形 56" descr="星星">
            <a:extLst>
              <a:ext uri="{FF2B5EF4-FFF2-40B4-BE49-F238E27FC236}">
                <a16:creationId xmlns:a16="http://schemas.microsoft.com/office/drawing/2014/main" id="{D4E6BC51-A110-484E-A6FC-1FAA814D40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2142" y="2501431"/>
            <a:ext cx="393041" cy="393041"/>
          </a:xfrm>
          <a:prstGeom prst="rect">
            <a:avLst/>
          </a:prstGeom>
        </p:spPr>
      </p:pic>
      <p:sp>
        <p:nvSpPr>
          <p:cNvPr id="58" name="文本框 57">
            <a:extLst>
              <a:ext uri="{FF2B5EF4-FFF2-40B4-BE49-F238E27FC236}">
                <a16:creationId xmlns:a16="http://schemas.microsoft.com/office/drawing/2014/main" id="{AE33EC70-C1D0-40F8-B62C-A3AE781235A8}"/>
              </a:ext>
            </a:extLst>
          </p:cNvPr>
          <p:cNvSpPr txBox="1"/>
          <p:nvPr/>
        </p:nvSpPr>
        <p:spPr>
          <a:xfrm>
            <a:off x="121802" y="1941944"/>
            <a:ext cx="1313309" cy="369332"/>
          </a:xfrm>
          <a:prstGeom prst="rect">
            <a:avLst/>
          </a:prstGeom>
          <a:noFill/>
        </p:spPr>
        <p:txBody>
          <a:bodyPr wrap="square" rtlCol="0">
            <a:spAutoFit/>
          </a:bodyPr>
          <a:lstStyle/>
          <a:p>
            <a:pPr algn="ctr"/>
            <a:r>
              <a:rPr lang="zh-CN" altLang="en-US" b="1" dirty="0">
                <a:solidFill>
                  <a:srgbClr val="0070C0"/>
                </a:solidFill>
                <a:cs typeface="+mn-ea"/>
                <a:sym typeface="+mn-lt"/>
              </a:rPr>
              <a:t>导论</a:t>
            </a:r>
            <a:endParaRPr lang="zh-CN" altLang="en-US" sz="1600" dirty="0">
              <a:solidFill>
                <a:schemeClr val="tx1">
                  <a:lumMod val="75000"/>
                  <a:lumOff val="25000"/>
                </a:schemeClr>
              </a:solidFill>
              <a:cs typeface="+mn-ea"/>
              <a:sym typeface="+mn-lt"/>
            </a:endParaRPr>
          </a:p>
        </p:txBody>
      </p:sp>
      <p:sp>
        <p:nvSpPr>
          <p:cNvPr id="59" name="文本框 58">
            <a:extLst>
              <a:ext uri="{FF2B5EF4-FFF2-40B4-BE49-F238E27FC236}">
                <a16:creationId xmlns:a16="http://schemas.microsoft.com/office/drawing/2014/main" id="{24463AD7-E324-49BE-8443-30444D335AB1}"/>
              </a:ext>
            </a:extLst>
          </p:cNvPr>
          <p:cNvSpPr txBox="1"/>
          <p:nvPr/>
        </p:nvSpPr>
        <p:spPr>
          <a:xfrm>
            <a:off x="10291816" y="2427220"/>
            <a:ext cx="2183410" cy="369332"/>
          </a:xfrm>
          <a:prstGeom prst="rect">
            <a:avLst/>
          </a:prstGeom>
          <a:noFill/>
        </p:spPr>
        <p:txBody>
          <a:bodyPr wrap="square" rtlCol="0">
            <a:spAutoFit/>
          </a:bodyPr>
          <a:lstStyle/>
          <a:p>
            <a:pPr algn="ctr"/>
            <a:r>
              <a:rPr lang="zh-CN" altLang="en-US" b="1" dirty="0">
                <a:solidFill>
                  <a:srgbClr val="0070C0"/>
                </a:solidFill>
                <a:cs typeface="+mn-ea"/>
                <a:sym typeface="+mn-lt"/>
              </a:rPr>
              <a:t>实验内容</a:t>
            </a:r>
            <a:endParaRPr lang="en-US" altLang="zh-CN" b="1" dirty="0">
              <a:solidFill>
                <a:srgbClr val="0070C0"/>
              </a:solidFill>
              <a:cs typeface="+mn-ea"/>
              <a:sym typeface="+mn-lt"/>
            </a:endParaRPr>
          </a:p>
        </p:txBody>
      </p:sp>
      <p:sp>
        <p:nvSpPr>
          <p:cNvPr id="60" name="标题 1">
            <a:extLst>
              <a:ext uri="{FF2B5EF4-FFF2-40B4-BE49-F238E27FC236}">
                <a16:creationId xmlns:a16="http://schemas.microsoft.com/office/drawing/2014/main" id="{7F01823E-4A0D-4824-98A5-24C9D461890A}"/>
              </a:ext>
            </a:extLst>
          </p:cNvPr>
          <p:cNvSpPr>
            <a:spLocks noGrp="1"/>
          </p:cNvSpPr>
          <p:nvPr>
            <p:ph type="title"/>
          </p:nvPr>
        </p:nvSpPr>
        <p:spPr>
          <a:xfrm>
            <a:off x="1188318" y="137361"/>
            <a:ext cx="5893202" cy="580415"/>
          </a:xfrm>
        </p:spPr>
        <p:txBody>
          <a:bodyPr>
            <a:noAutofit/>
          </a:bodyPr>
          <a:lstStyle/>
          <a:p>
            <a:r>
              <a:rPr lang="zh-CN" altLang="en-US" b="1" dirty="0">
                <a:solidFill>
                  <a:schemeClr val="tx1">
                    <a:lumMod val="75000"/>
                    <a:lumOff val="25000"/>
                  </a:schemeClr>
                </a:solidFill>
                <a:latin typeface="+mn-lt"/>
                <a:ea typeface="+mn-ea"/>
                <a:cs typeface="+mn-ea"/>
                <a:sym typeface="+mn-lt"/>
              </a:rPr>
              <a:t>教学内容</a:t>
            </a:r>
            <a:endParaRPr lang="zh-CN" altLang="en-US" b="1" dirty="0">
              <a:latin typeface="+mn-lt"/>
              <a:ea typeface="+mn-ea"/>
              <a:cs typeface="+mn-ea"/>
              <a:sym typeface="+mn-lt"/>
            </a:endParaRPr>
          </a:p>
        </p:txBody>
      </p:sp>
      <p:grpSp>
        <p:nvGrpSpPr>
          <p:cNvPr id="61" name="组合 60">
            <a:extLst>
              <a:ext uri="{FF2B5EF4-FFF2-40B4-BE49-F238E27FC236}">
                <a16:creationId xmlns:a16="http://schemas.microsoft.com/office/drawing/2014/main" id="{60F47968-92A9-44EB-BA52-82E918995667}"/>
              </a:ext>
            </a:extLst>
          </p:cNvPr>
          <p:cNvGrpSpPr/>
          <p:nvPr/>
        </p:nvGrpSpPr>
        <p:grpSpPr>
          <a:xfrm>
            <a:off x="0" y="6267977"/>
            <a:ext cx="12192000" cy="590023"/>
            <a:chOff x="0" y="5908089"/>
            <a:chExt cx="19628567" cy="949911"/>
          </a:xfrm>
        </p:grpSpPr>
        <p:sp>
          <p:nvSpPr>
            <p:cNvPr id="62" name="矩形 61">
              <a:extLst>
                <a:ext uri="{FF2B5EF4-FFF2-40B4-BE49-F238E27FC236}">
                  <a16:creationId xmlns:a16="http://schemas.microsoft.com/office/drawing/2014/main" id="{9B72585B-A282-4203-BE2F-CB23EECF3AAC}"/>
                </a:ext>
              </a:extLst>
            </p:cNvPr>
            <p:cNvSpPr/>
            <p:nvPr/>
          </p:nvSpPr>
          <p:spPr>
            <a:xfrm>
              <a:off x="0" y="5908089"/>
              <a:ext cx="19628567"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CD8BD5DD-2C70-4218-BE54-46C59B1CE7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21" y="6001082"/>
              <a:ext cx="3684233" cy="763923"/>
            </a:xfrm>
            <a:prstGeom prst="rect">
              <a:avLst/>
            </a:prstGeom>
          </p:spPr>
        </p:pic>
      </p:grpSp>
      <p:sp>
        <p:nvSpPr>
          <p:cNvPr id="64" name="灯片编号占位符 63">
            <a:extLst>
              <a:ext uri="{FF2B5EF4-FFF2-40B4-BE49-F238E27FC236}">
                <a16:creationId xmlns:a16="http://schemas.microsoft.com/office/drawing/2014/main" id="{539B5F0D-A32F-426F-A6DC-12D63A6A2366}"/>
              </a:ext>
            </a:extLst>
          </p:cNvPr>
          <p:cNvSpPr>
            <a:spLocks noGrp="1"/>
          </p:cNvSpPr>
          <p:nvPr>
            <p:ph type="sldNum" sz="quarter" idx="12"/>
          </p:nvPr>
        </p:nvSpPr>
        <p:spPr/>
        <p:txBody>
          <a:bodyPr/>
          <a:lstStyle/>
          <a:p>
            <a:fld id="{195DF8BB-3426-49E0-9D36-69DE378B8EB3}" type="slidenum">
              <a:rPr lang="zh-CN" altLang="en-US" smtClean="0"/>
              <a:t>18</a:t>
            </a:fld>
            <a:endParaRPr lang="zh-CN" altLang="en-US"/>
          </a:p>
        </p:txBody>
      </p:sp>
      <p:sp>
        <p:nvSpPr>
          <p:cNvPr id="77" name="六边形 76">
            <a:extLst>
              <a:ext uri="{FF2B5EF4-FFF2-40B4-BE49-F238E27FC236}">
                <a16:creationId xmlns:a16="http://schemas.microsoft.com/office/drawing/2014/main" id="{21EDA83E-CABD-4C97-87D0-50C7314E2748}"/>
              </a:ext>
            </a:extLst>
          </p:cNvPr>
          <p:cNvSpPr/>
          <p:nvPr/>
        </p:nvSpPr>
        <p:spPr>
          <a:xfrm>
            <a:off x="8890639" y="4884745"/>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78" name="文本框 77">
            <a:extLst>
              <a:ext uri="{FF2B5EF4-FFF2-40B4-BE49-F238E27FC236}">
                <a16:creationId xmlns:a16="http://schemas.microsoft.com/office/drawing/2014/main" id="{AAF7B59B-7DC6-4195-9428-217A545C8AF2}"/>
              </a:ext>
            </a:extLst>
          </p:cNvPr>
          <p:cNvSpPr txBox="1"/>
          <p:nvPr/>
        </p:nvSpPr>
        <p:spPr>
          <a:xfrm>
            <a:off x="8471248" y="5325934"/>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2</a:t>
            </a:r>
            <a:r>
              <a:rPr lang="zh-CN" altLang="en-US" b="1" dirty="0">
                <a:solidFill>
                  <a:srgbClr val="0070C0"/>
                </a:solidFill>
                <a:cs typeface="+mn-ea"/>
                <a:sym typeface="+mn-lt"/>
              </a:rPr>
              <a:t>课时</a:t>
            </a:r>
          </a:p>
        </p:txBody>
      </p:sp>
      <p:sp>
        <p:nvSpPr>
          <p:cNvPr id="79" name="六边形 78">
            <a:extLst>
              <a:ext uri="{FF2B5EF4-FFF2-40B4-BE49-F238E27FC236}">
                <a16:creationId xmlns:a16="http://schemas.microsoft.com/office/drawing/2014/main" id="{52614CA7-5EC7-4B34-810F-3FA3A06574DF}"/>
              </a:ext>
            </a:extLst>
          </p:cNvPr>
          <p:cNvSpPr/>
          <p:nvPr/>
        </p:nvSpPr>
        <p:spPr>
          <a:xfrm>
            <a:off x="10133447" y="4874355"/>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80" name="文本框 79">
            <a:extLst>
              <a:ext uri="{FF2B5EF4-FFF2-40B4-BE49-F238E27FC236}">
                <a16:creationId xmlns:a16="http://schemas.microsoft.com/office/drawing/2014/main" id="{95180841-A361-4C89-A6E7-420C75B427B3}"/>
              </a:ext>
            </a:extLst>
          </p:cNvPr>
          <p:cNvSpPr txBox="1"/>
          <p:nvPr/>
        </p:nvSpPr>
        <p:spPr>
          <a:xfrm>
            <a:off x="9630590" y="5352106"/>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2</a:t>
            </a:r>
            <a:r>
              <a:rPr lang="zh-CN" altLang="en-US" b="1" dirty="0">
                <a:solidFill>
                  <a:srgbClr val="0070C0"/>
                </a:solidFill>
                <a:cs typeface="+mn-ea"/>
                <a:sym typeface="+mn-lt"/>
              </a:rPr>
              <a:t>课时</a:t>
            </a:r>
          </a:p>
        </p:txBody>
      </p:sp>
      <p:cxnSp>
        <p:nvCxnSpPr>
          <p:cNvPr id="81" name="直接连接符 80">
            <a:extLst>
              <a:ext uri="{FF2B5EF4-FFF2-40B4-BE49-F238E27FC236}">
                <a16:creationId xmlns:a16="http://schemas.microsoft.com/office/drawing/2014/main" id="{C26C5D65-9B96-4CCA-A174-096832396765}"/>
              </a:ext>
            </a:extLst>
          </p:cNvPr>
          <p:cNvCxnSpPr/>
          <p:nvPr/>
        </p:nvCxnSpPr>
        <p:spPr>
          <a:xfrm flipV="1">
            <a:off x="9086321" y="3993525"/>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2" name="六边形 81">
            <a:extLst>
              <a:ext uri="{FF2B5EF4-FFF2-40B4-BE49-F238E27FC236}">
                <a16:creationId xmlns:a16="http://schemas.microsoft.com/office/drawing/2014/main" id="{E414E382-3FF7-45EF-A3BF-D0EF81301F73}"/>
              </a:ext>
            </a:extLst>
          </p:cNvPr>
          <p:cNvSpPr/>
          <p:nvPr/>
        </p:nvSpPr>
        <p:spPr>
          <a:xfrm>
            <a:off x="8799336" y="3610466"/>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84" name="直接连接符 83">
            <a:extLst>
              <a:ext uri="{FF2B5EF4-FFF2-40B4-BE49-F238E27FC236}">
                <a16:creationId xmlns:a16="http://schemas.microsoft.com/office/drawing/2014/main" id="{FE144A6F-E37A-4947-A06B-96CB697E24F9}"/>
              </a:ext>
            </a:extLst>
          </p:cNvPr>
          <p:cNvCxnSpPr>
            <a:cxnSpLocks/>
          </p:cNvCxnSpPr>
          <p:nvPr/>
        </p:nvCxnSpPr>
        <p:spPr>
          <a:xfrm flipV="1">
            <a:off x="10334392" y="2993682"/>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六边形 84">
            <a:extLst>
              <a:ext uri="{FF2B5EF4-FFF2-40B4-BE49-F238E27FC236}">
                <a16:creationId xmlns:a16="http://schemas.microsoft.com/office/drawing/2014/main" id="{61660A48-ADC3-45EF-9FCF-3E10AF385B79}"/>
              </a:ext>
            </a:extLst>
          </p:cNvPr>
          <p:cNvSpPr/>
          <p:nvPr/>
        </p:nvSpPr>
        <p:spPr>
          <a:xfrm>
            <a:off x="10047407" y="2498882"/>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pic>
        <p:nvPicPr>
          <p:cNvPr id="86" name="图形 31" descr="盆栽花卉">
            <a:extLst>
              <a:ext uri="{FF2B5EF4-FFF2-40B4-BE49-F238E27FC236}">
                <a16:creationId xmlns:a16="http://schemas.microsoft.com/office/drawing/2014/main" id="{2C8F74B6-17A9-4881-9455-818FE85BCEF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8682" y="3661345"/>
            <a:ext cx="393041" cy="393041"/>
          </a:xfrm>
          <a:prstGeom prst="rect">
            <a:avLst/>
          </a:prstGeom>
        </p:spPr>
      </p:pic>
      <p:pic>
        <p:nvPicPr>
          <p:cNvPr id="87" name="图形 32" descr="星星">
            <a:extLst>
              <a:ext uri="{FF2B5EF4-FFF2-40B4-BE49-F238E27FC236}">
                <a16:creationId xmlns:a16="http://schemas.microsoft.com/office/drawing/2014/main" id="{79ECE1AD-BA02-49F5-8ED8-73790FF1C9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37870" y="2556393"/>
            <a:ext cx="393041" cy="393041"/>
          </a:xfrm>
          <a:prstGeom prst="rect">
            <a:avLst/>
          </a:prstGeom>
        </p:spPr>
      </p:pic>
      <p:sp>
        <p:nvSpPr>
          <p:cNvPr id="88" name="文本框 87">
            <a:extLst>
              <a:ext uri="{FF2B5EF4-FFF2-40B4-BE49-F238E27FC236}">
                <a16:creationId xmlns:a16="http://schemas.microsoft.com/office/drawing/2014/main" id="{6A652F9C-82CE-4EBA-9283-0E3608FA8FDE}"/>
              </a:ext>
            </a:extLst>
          </p:cNvPr>
          <p:cNvSpPr txBox="1"/>
          <p:nvPr/>
        </p:nvSpPr>
        <p:spPr>
          <a:xfrm>
            <a:off x="8408643" y="2850621"/>
            <a:ext cx="1450368" cy="646331"/>
          </a:xfrm>
          <a:prstGeom prst="rect">
            <a:avLst/>
          </a:prstGeom>
          <a:noFill/>
        </p:spPr>
        <p:txBody>
          <a:bodyPr wrap="square" rtlCol="0">
            <a:spAutoFit/>
          </a:bodyPr>
          <a:lstStyle/>
          <a:p>
            <a:pPr algn="ctr"/>
            <a:r>
              <a:rPr lang="zh-CN" altLang="en-US" b="1" dirty="0">
                <a:solidFill>
                  <a:srgbClr val="0070C0"/>
                </a:solidFill>
                <a:cs typeface="+mn-ea"/>
                <a:sym typeface="+mn-lt"/>
              </a:rPr>
              <a:t>博弈学习和进化博弈论</a:t>
            </a:r>
          </a:p>
        </p:txBody>
      </p:sp>
      <p:sp>
        <p:nvSpPr>
          <p:cNvPr id="89" name="文本框 88">
            <a:extLst>
              <a:ext uri="{FF2B5EF4-FFF2-40B4-BE49-F238E27FC236}">
                <a16:creationId xmlns:a16="http://schemas.microsoft.com/office/drawing/2014/main" id="{0FD4E2E0-5998-4C31-ACEA-DD6D7DF03405}"/>
              </a:ext>
            </a:extLst>
          </p:cNvPr>
          <p:cNvSpPr txBox="1"/>
          <p:nvPr/>
        </p:nvSpPr>
        <p:spPr>
          <a:xfrm>
            <a:off x="9682237" y="1777868"/>
            <a:ext cx="1219157" cy="646331"/>
          </a:xfrm>
          <a:prstGeom prst="rect">
            <a:avLst/>
          </a:prstGeom>
          <a:noFill/>
        </p:spPr>
        <p:txBody>
          <a:bodyPr wrap="square" rtlCol="0">
            <a:spAutoFit/>
          </a:bodyPr>
          <a:lstStyle/>
          <a:p>
            <a:pPr algn="ctr"/>
            <a:r>
              <a:rPr lang="zh-CN" altLang="en-US" b="1" dirty="0">
                <a:solidFill>
                  <a:srgbClr val="0070C0"/>
                </a:solidFill>
                <a:cs typeface="+mn-ea"/>
                <a:sym typeface="+mn-lt"/>
              </a:rPr>
              <a:t>合作博弈理论</a:t>
            </a:r>
          </a:p>
        </p:txBody>
      </p:sp>
    </p:spTree>
    <p:extLst>
      <p:ext uri="{BB962C8B-B14F-4D97-AF65-F5344CB8AC3E}">
        <p14:creationId xmlns:p14="http://schemas.microsoft.com/office/powerpoint/2010/main" val="783383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BDE07B69-FAAB-4D51-931D-9BC7EA49A6E2}"/>
              </a:ext>
            </a:extLst>
          </p:cNvPr>
          <p:cNvSpPr/>
          <p:nvPr/>
        </p:nvSpPr>
        <p:spPr>
          <a:xfrm>
            <a:off x="179508" y="2493285"/>
            <a:ext cx="1535611" cy="1535611"/>
          </a:xfrm>
          <a:prstGeom prst="ellipse">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b="1" dirty="0">
                <a:solidFill>
                  <a:schemeClr val="bg1"/>
                </a:solidFill>
                <a:cs typeface="+mn-ea"/>
                <a:sym typeface="+mn-lt"/>
              </a:rPr>
              <a:t>教材</a:t>
            </a:r>
            <a:endParaRPr lang="en-US" altLang="zh-CN" sz="3200" b="1" dirty="0">
              <a:solidFill>
                <a:schemeClr val="bg1"/>
              </a:solidFill>
              <a:cs typeface="+mn-ea"/>
              <a:sym typeface="+mn-lt"/>
            </a:endParaRPr>
          </a:p>
          <a:p>
            <a:pPr algn="ctr"/>
            <a:r>
              <a:rPr lang="zh-CN" altLang="en-US" sz="3200" b="1" dirty="0">
                <a:solidFill>
                  <a:schemeClr val="bg1"/>
                </a:solidFill>
                <a:cs typeface="+mn-ea"/>
                <a:sym typeface="+mn-lt"/>
              </a:rPr>
              <a:t>特色</a:t>
            </a:r>
          </a:p>
        </p:txBody>
      </p:sp>
      <p:sp>
        <p:nvSpPr>
          <p:cNvPr id="4" name="泪滴形 3">
            <a:extLst>
              <a:ext uri="{FF2B5EF4-FFF2-40B4-BE49-F238E27FC236}">
                <a16:creationId xmlns:a16="http://schemas.microsoft.com/office/drawing/2014/main" id="{97B8BFC1-3FA9-4E99-A0FE-6C4656606185}"/>
              </a:ext>
            </a:extLst>
          </p:cNvPr>
          <p:cNvSpPr/>
          <p:nvPr/>
        </p:nvSpPr>
        <p:spPr>
          <a:xfrm>
            <a:off x="1007111" y="1420157"/>
            <a:ext cx="522514" cy="522514"/>
          </a:xfrm>
          <a:prstGeom prst="teardrop">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cs typeface="+mn-ea"/>
                <a:sym typeface="+mn-lt"/>
              </a:rPr>
              <a:t>1</a:t>
            </a:r>
            <a:endParaRPr lang="zh-CN" altLang="en-US" sz="3200" b="1" dirty="0">
              <a:solidFill>
                <a:schemeClr val="bg1"/>
              </a:solidFill>
              <a:cs typeface="+mn-ea"/>
              <a:sym typeface="+mn-lt"/>
            </a:endParaRPr>
          </a:p>
        </p:txBody>
      </p:sp>
      <p:sp>
        <p:nvSpPr>
          <p:cNvPr id="5" name="泪滴形 4">
            <a:extLst>
              <a:ext uri="{FF2B5EF4-FFF2-40B4-BE49-F238E27FC236}">
                <a16:creationId xmlns:a16="http://schemas.microsoft.com/office/drawing/2014/main" id="{7C211DD4-B6AE-4415-ABFE-EBC0832D7300}"/>
              </a:ext>
            </a:extLst>
          </p:cNvPr>
          <p:cNvSpPr/>
          <p:nvPr/>
        </p:nvSpPr>
        <p:spPr>
          <a:xfrm>
            <a:off x="1007111" y="4677789"/>
            <a:ext cx="522514" cy="522514"/>
          </a:xfrm>
          <a:prstGeom prst="teardrop">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cs typeface="+mn-ea"/>
                <a:sym typeface="+mn-lt"/>
              </a:rPr>
              <a:t>4</a:t>
            </a:r>
            <a:endParaRPr lang="zh-CN" altLang="en-US" sz="3200" b="1" dirty="0">
              <a:solidFill>
                <a:schemeClr val="bg1"/>
              </a:solidFill>
              <a:cs typeface="+mn-ea"/>
              <a:sym typeface="+mn-lt"/>
            </a:endParaRPr>
          </a:p>
        </p:txBody>
      </p:sp>
      <p:sp>
        <p:nvSpPr>
          <p:cNvPr id="6" name="泪滴形 5">
            <a:extLst>
              <a:ext uri="{FF2B5EF4-FFF2-40B4-BE49-F238E27FC236}">
                <a16:creationId xmlns:a16="http://schemas.microsoft.com/office/drawing/2014/main" id="{0316CDB7-EBAE-41A2-91E5-0AC30E6C26A5}"/>
              </a:ext>
            </a:extLst>
          </p:cNvPr>
          <p:cNvSpPr/>
          <p:nvPr/>
        </p:nvSpPr>
        <p:spPr>
          <a:xfrm>
            <a:off x="1903167" y="2434343"/>
            <a:ext cx="522514" cy="522514"/>
          </a:xfrm>
          <a:prstGeom prst="teardrop">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cs typeface="+mn-ea"/>
                <a:sym typeface="+mn-lt"/>
              </a:rPr>
              <a:t>2</a:t>
            </a:r>
            <a:endParaRPr lang="zh-CN" altLang="en-US" sz="3200" b="1" dirty="0">
              <a:solidFill>
                <a:schemeClr val="bg1"/>
              </a:solidFill>
              <a:cs typeface="+mn-ea"/>
              <a:sym typeface="+mn-lt"/>
            </a:endParaRPr>
          </a:p>
        </p:txBody>
      </p:sp>
      <p:sp>
        <p:nvSpPr>
          <p:cNvPr id="7" name="泪滴形 6">
            <a:extLst>
              <a:ext uri="{FF2B5EF4-FFF2-40B4-BE49-F238E27FC236}">
                <a16:creationId xmlns:a16="http://schemas.microsoft.com/office/drawing/2014/main" id="{24626796-D96B-4F08-A0FF-DD717AE6006E}"/>
              </a:ext>
            </a:extLst>
          </p:cNvPr>
          <p:cNvSpPr/>
          <p:nvPr/>
        </p:nvSpPr>
        <p:spPr>
          <a:xfrm>
            <a:off x="1889420" y="3584607"/>
            <a:ext cx="522514" cy="522514"/>
          </a:xfrm>
          <a:prstGeom prst="teardrop">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cs typeface="+mn-ea"/>
                <a:sym typeface="+mn-lt"/>
              </a:rPr>
              <a:t>3</a:t>
            </a:r>
            <a:endParaRPr lang="zh-CN" altLang="en-US" sz="3200" b="1" dirty="0">
              <a:solidFill>
                <a:schemeClr val="bg1"/>
              </a:solidFill>
              <a:cs typeface="+mn-ea"/>
              <a:sym typeface="+mn-lt"/>
            </a:endParaRPr>
          </a:p>
        </p:txBody>
      </p:sp>
      <p:sp>
        <p:nvSpPr>
          <p:cNvPr id="12" name="矩形: 圆角 11">
            <a:extLst>
              <a:ext uri="{FF2B5EF4-FFF2-40B4-BE49-F238E27FC236}">
                <a16:creationId xmlns:a16="http://schemas.microsoft.com/office/drawing/2014/main" id="{F7918627-3093-4A9C-A911-5A2BD0B74563}"/>
              </a:ext>
            </a:extLst>
          </p:cNvPr>
          <p:cNvSpPr/>
          <p:nvPr/>
        </p:nvSpPr>
        <p:spPr>
          <a:xfrm>
            <a:off x="2150677" y="1420157"/>
            <a:ext cx="4320985" cy="522514"/>
          </a:xfrm>
          <a:prstGeom prst="round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cs typeface="+mn-ea"/>
                <a:sym typeface="+mn-lt"/>
              </a:rPr>
              <a:t>完整全面介绍现代博弈论</a:t>
            </a:r>
          </a:p>
        </p:txBody>
      </p:sp>
      <p:sp>
        <p:nvSpPr>
          <p:cNvPr id="13" name="矩形: 圆角 12">
            <a:extLst>
              <a:ext uri="{FF2B5EF4-FFF2-40B4-BE49-F238E27FC236}">
                <a16:creationId xmlns:a16="http://schemas.microsoft.com/office/drawing/2014/main" id="{AFE4D7FE-38A2-4145-8892-88C21CEC8F82}"/>
              </a:ext>
            </a:extLst>
          </p:cNvPr>
          <p:cNvSpPr/>
          <p:nvPr/>
        </p:nvSpPr>
        <p:spPr>
          <a:xfrm>
            <a:off x="2760535" y="2434343"/>
            <a:ext cx="4320985" cy="522514"/>
          </a:xfrm>
          <a:prstGeom prst="round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cs typeface="+mn-ea"/>
                <a:sym typeface="+mn-lt"/>
              </a:rPr>
              <a:t>高度重视各种博弈理论之间的联系</a:t>
            </a:r>
          </a:p>
        </p:txBody>
      </p:sp>
      <p:sp>
        <p:nvSpPr>
          <p:cNvPr id="14" name="矩形: 圆角 13">
            <a:extLst>
              <a:ext uri="{FF2B5EF4-FFF2-40B4-BE49-F238E27FC236}">
                <a16:creationId xmlns:a16="http://schemas.microsoft.com/office/drawing/2014/main" id="{E60BBE54-8268-44F4-8892-284CDF8AC927}"/>
              </a:ext>
            </a:extLst>
          </p:cNvPr>
          <p:cNvSpPr/>
          <p:nvPr/>
        </p:nvSpPr>
        <p:spPr>
          <a:xfrm>
            <a:off x="2760535" y="3557971"/>
            <a:ext cx="4320985" cy="522514"/>
          </a:xfrm>
          <a:prstGeom prst="round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cs typeface="+mn-ea"/>
                <a:sym typeface="+mn-lt"/>
              </a:rPr>
              <a:t>采用比较经典或生动的模型、例子</a:t>
            </a:r>
          </a:p>
        </p:txBody>
      </p:sp>
      <p:sp>
        <p:nvSpPr>
          <p:cNvPr id="15" name="矩形: 圆角 14">
            <a:extLst>
              <a:ext uri="{FF2B5EF4-FFF2-40B4-BE49-F238E27FC236}">
                <a16:creationId xmlns:a16="http://schemas.microsoft.com/office/drawing/2014/main" id="{2572BEBA-7359-4689-9AE4-06E77D61C5D0}"/>
              </a:ext>
            </a:extLst>
          </p:cNvPr>
          <p:cNvSpPr/>
          <p:nvPr/>
        </p:nvSpPr>
        <p:spPr>
          <a:xfrm>
            <a:off x="2150677" y="4677789"/>
            <a:ext cx="4818826" cy="522514"/>
          </a:xfrm>
          <a:prstGeom prst="round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cs typeface="+mn-ea"/>
                <a:sym typeface="+mn-lt"/>
              </a:rPr>
              <a:t>立足经济管理类专业本科生博弈论课程</a:t>
            </a:r>
          </a:p>
        </p:txBody>
      </p:sp>
      <p:sp>
        <p:nvSpPr>
          <p:cNvPr id="18" name="标题 1">
            <a:extLst>
              <a:ext uri="{FF2B5EF4-FFF2-40B4-BE49-F238E27FC236}">
                <a16:creationId xmlns:a16="http://schemas.microsoft.com/office/drawing/2014/main" id="{4D0BA4AA-351B-4309-9076-4C0B12CFC0D0}"/>
              </a:ext>
            </a:extLst>
          </p:cNvPr>
          <p:cNvSpPr>
            <a:spLocks noGrp="1"/>
          </p:cNvSpPr>
          <p:nvPr>
            <p:ph type="title"/>
          </p:nvPr>
        </p:nvSpPr>
        <p:spPr>
          <a:xfrm>
            <a:off x="1188318" y="137361"/>
            <a:ext cx="5893202" cy="580415"/>
          </a:xfrm>
        </p:spPr>
        <p:txBody>
          <a:bodyPr>
            <a:noAutofit/>
          </a:bodyPr>
          <a:lstStyle/>
          <a:p>
            <a:r>
              <a:rPr lang="zh-CN" altLang="en-US" b="1" dirty="0">
                <a:solidFill>
                  <a:schemeClr val="tx1">
                    <a:lumMod val="75000"/>
                    <a:lumOff val="25000"/>
                  </a:schemeClr>
                </a:solidFill>
                <a:latin typeface="+mn-lt"/>
                <a:ea typeface="+mn-ea"/>
                <a:cs typeface="+mn-ea"/>
                <a:sym typeface="+mn-lt"/>
              </a:rPr>
              <a:t>教材介绍</a:t>
            </a:r>
            <a:endParaRPr lang="zh-CN" altLang="en-US" b="1" dirty="0">
              <a:latin typeface="+mn-lt"/>
              <a:ea typeface="+mn-ea"/>
              <a:cs typeface="+mn-ea"/>
              <a:sym typeface="+mn-lt"/>
            </a:endParaRPr>
          </a:p>
        </p:txBody>
      </p:sp>
      <p:pic>
        <p:nvPicPr>
          <p:cNvPr id="19" name="图片 18">
            <a:extLst>
              <a:ext uri="{FF2B5EF4-FFF2-40B4-BE49-F238E27FC236}">
                <a16:creationId xmlns:a16="http://schemas.microsoft.com/office/drawing/2014/main" id="{438404B5-BED0-4AF7-9FA2-8D34292617EA}"/>
              </a:ext>
            </a:extLst>
          </p:cNvPr>
          <p:cNvPicPr>
            <a:picLocks noChangeAspect="1"/>
          </p:cNvPicPr>
          <p:nvPr/>
        </p:nvPicPr>
        <p:blipFill>
          <a:blip r:embed="rId3"/>
          <a:stretch>
            <a:fillRect/>
          </a:stretch>
        </p:blipFill>
        <p:spPr>
          <a:xfrm>
            <a:off x="8258620" y="1710952"/>
            <a:ext cx="3211651" cy="3589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文本框 20">
            <a:extLst>
              <a:ext uri="{FF2B5EF4-FFF2-40B4-BE49-F238E27FC236}">
                <a16:creationId xmlns:a16="http://schemas.microsoft.com/office/drawing/2014/main" id="{2EE261DE-971D-46D5-8107-616461E39123}"/>
              </a:ext>
            </a:extLst>
          </p:cNvPr>
          <p:cNvSpPr txBox="1"/>
          <p:nvPr/>
        </p:nvSpPr>
        <p:spPr>
          <a:xfrm>
            <a:off x="8475870" y="1205095"/>
            <a:ext cx="3917180" cy="369332"/>
          </a:xfrm>
          <a:prstGeom prst="rect">
            <a:avLst/>
          </a:prstGeom>
          <a:noFill/>
        </p:spPr>
        <p:txBody>
          <a:bodyPr wrap="square">
            <a:spAutoFit/>
          </a:bodyPr>
          <a:lstStyle/>
          <a:p>
            <a:r>
              <a:rPr lang="zh-CN" altLang="en-US" dirty="0">
                <a:solidFill>
                  <a:srgbClr val="262626"/>
                </a:solidFill>
                <a:latin typeface="+mn-ea"/>
              </a:rPr>
              <a:t>全国优秀教材（高等教育类）</a:t>
            </a:r>
          </a:p>
        </p:txBody>
      </p:sp>
      <p:grpSp>
        <p:nvGrpSpPr>
          <p:cNvPr id="22" name="组合 21">
            <a:extLst>
              <a:ext uri="{FF2B5EF4-FFF2-40B4-BE49-F238E27FC236}">
                <a16:creationId xmlns:a16="http://schemas.microsoft.com/office/drawing/2014/main" id="{D024E863-8D92-4893-BB6B-B15245F21396}"/>
              </a:ext>
            </a:extLst>
          </p:cNvPr>
          <p:cNvGrpSpPr/>
          <p:nvPr/>
        </p:nvGrpSpPr>
        <p:grpSpPr>
          <a:xfrm>
            <a:off x="0" y="6267977"/>
            <a:ext cx="12192000" cy="590023"/>
            <a:chOff x="0" y="5908089"/>
            <a:chExt cx="19628567" cy="949911"/>
          </a:xfrm>
        </p:grpSpPr>
        <p:sp>
          <p:nvSpPr>
            <p:cNvPr id="23" name="矩形 22">
              <a:extLst>
                <a:ext uri="{FF2B5EF4-FFF2-40B4-BE49-F238E27FC236}">
                  <a16:creationId xmlns:a16="http://schemas.microsoft.com/office/drawing/2014/main" id="{198105C8-87C4-4DE7-A378-A41F5CA34DAA}"/>
                </a:ext>
              </a:extLst>
            </p:cNvPr>
            <p:cNvSpPr/>
            <p:nvPr/>
          </p:nvSpPr>
          <p:spPr>
            <a:xfrm>
              <a:off x="0" y="5908089"/>
              <a:ext cx="19628567"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974E14DC-E65A-4627-9269-61BCAF877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1" y="6001082"/>
              <a:ext cx="3684233" cy="763923"/>
            </a:xfrm>
            <a:prstGeom prst="rect">
              <a:avLst/>
            </a:prstGeom>
          </p:spPr>
        </p:pic>
      </p:grpSp>
      <p:sp>
        <p:nvSpPr>
          <p:cNvPr id="25" name="灯片编号占位符 24">
            <a:extLst>
              <a:ext uri="{FF2B5EF4-FFF2-40B4-BE49-F238E27FC236}">
                <a16:creationId xmlns:a16="http://schemas.microsoft.com/office/drawing/2014/main" id="{E3DF042A-35D3-4C29-BD4D-6651BD93A253}"/>
              </a:ext>
            </a:extLst>
          </p:cNvPr>
          <p:cNvSpPr>
            <a:spLocks noGrp="1"/>
          </p:cNvSpPr>
          <p:nvPr>
            <p:ph type="sldNum" sz="quarter" idx="12"/>
          </p:nvPr>
        </p:nvSpPr>
        <p:spPr/>
        <p:txBody>
          <a:bodyPr/>
          <a:lstStyle/>
          <a:p>
            <a:fld id="{195DF8BB-3426-49E0-9D36-69DE378B8EB3}" type="slidenum">
              <a:rPr lang="zh-CN" altLang="en-US" smtClean="0"/>
              <a:t>19</a:t>
            </a:fld>
            <a:endParaRPr lang="zh-CN" altLang="en-US"/>
          </a:p>
        </p:txBody>
      </p:sp>
      <p:sp>
        <p:nvSpPr>
          <p:cNvPr id="2" name="文本框 1"/>
          <p:cNvSpPr txBox="1"/>
          <p:nvPr/>
        </p:nvSpPr>
        <p:spPr>
          <a:xfrm>
            <a:off x="1007110" y="5605670"/>
            <a:ext cx="6074409" cy="369332"/>
          </a:xfrm>
          <a:prstGeom prst="rect">
            <a:avLst/>
          </a:prstGeom>
          <a:noFill/>
        </p:spPr>
        <p:txBody>
          <a:bodyPr wrap="square" rtlCol="0">
            <a:spAutoFit/>
          </a:bodyPr>
          <a:lstStyle/>
          <a:p>
            <a:r>
              <a:rPr lang="zh-CN" altLang="en-US" b="1" dirty="0">
                <a:solidFill>
                  <a:srgbClr val="FF0000"/>
                </a:solidFill>
              </a:rPr>
              <a:t>注意：书中也有一些微小错误，阅读时请注意</a:t>
            </a:r>
          </a:p>
        </p:txBody>
      </p:sp>
    </p:spTree>
    <p:extLst>
      <p:ext uri="{BB962C8B-B14F-4D97-AF65-F5344CB8AC3E}">
        <p14:creationId xmlns:p14="http://schemas.microsoft.com/office/powerpoint/2010/main" val="10569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95DF8BB-3426-49E0-9D36-69DE378B8EB3}" type="slidenum">
              <a:rPr lang="zh-CN" altLang="en-US" smtClean="0"/>
              <a:t>2</a:t>
            </a:fld>
            <a:endParaRPr lang="zh-CN" altLang="en-US"/>
          </a:p>
        </p:txBody>
      </p:sp>
      <p:pic>
        <p:nvPicPr>
          <p:cNvPr id="4" name="图片 3"/>
          <p:cNvPicPr>
            <a:picLocks noChangeAspect="1"/>
          </p:cNvPicPr>
          <p:nvPr/>
        </p:nvPicPr>
        <p:blipFill>
          <a:blip r:embed="rId2"/>
          <a:stretch>
            <a:fillRect/>
          </a:stretch>
        </p:blipFill>
        <p:spPr>
          <a:xfrm>
            <a:off x="4054752" y="1917419"/>
            <a:ext cx="3028950" cy="3829050"/>
          </a:xfrm>
          <a:prstGeom prst="rect">
            <a:avLst/>
          </a:prstGeom>
        </p:spPr>
      </p:pic>
      <p:pic>
        <p:nvPicPr>
          <p:cNvPr id="5" name="图片 4"/>
          <p:cNvPicPr>
            <a:picLocks noChangeAspect="1"/>
          </p:cNvPicPr>
          <p:nvPr/>
        </p:nvPicPr>
        <p:blipFill>
          <a:blip r:embed="rId3"/>
          <a:stretch>
            <a:fillRect/>
          </a:stretch>
        </p:blipFill>
        <p:spPr>
          <a:xfrm>
            <a:off x="4197627" y="1979331"/>
            <a:ext cx="2743200" cy="3705225"/>
          </a:xfrm>
          <a:prstGeom prst="rect">
            <a:avLst/>
          </a:prstGeom>
        </p:spPr>
      </p:pic>
      <p:sp>
        <p:nvSpPr>
          <p:cNvPr id="6" name="文本框 5"/>
          <p:cNvSpPr txBox="1"/>
          <p:nvPr/>
        </p:nvSpPr>
        <p:spPr>
          <a:xfrm>
            <a:off x="1699591" y="1332644"/>
            <a:ext cx="1699592" cy="584775"/>
          </a:xfrm>
          <a:prstGeom prst="rect">
            <a:avLst/>
          </a:prstGeom>
          <a:noFill/>
        </p:spPr>
        <p:txBody>
          <a:bodyPr wrap="square" rtlCol="0">
            <a:spAutoFit/>
          </a:bodyPr>
          <a:lstStyle/>
          <a:p>
            <a:r>
              <a:rPr lang="zh-CN" altLang="en-US" sz="3200" b="1" dirty="0">
                <a:solidFill>
                  <a:srgbClr val="0000FF"/>
                </a:solidFill>
              </a:rPr>
              <a:t>雨课堂</a:t>
            </a:r>
            <a:endParaRPr lang="zh-CN" altLang="en-US" b="1" dirty="0">
              <a:solidFill>
                <a:srgbClr val="0000FF"/>
              </a:solidFill>
            </a:endParaRPr>
          </a:p>
        </p:txBody>
      </p:sp>
    </p:spTree>
    <p:extLst>
      <p:ext uri="{BB962C8B-B14F-4D97-AF65-F5344CB8AC3E}">
        <p14:creationId xmlns:p14="http://schemas.microsoft.com/office/powerpoint/2010/main" val="39913202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scene3d>
              <a:camera prst="orthographicFront"/>
              <a:lightRig rig="soft" dir="t"/>
            </a:scene3d>
          </a:bodyPr>
          <a:lstStyle/>
          <a:p>
            <a:pPr>
              <a:defRPr/>
            </a:pPr>
            <a:r>
              <a:rPr lang="zh-CN" altLang="en-US" dirty="0">
                <a:cs typeface="+mj-cs"/>
              </a:rPr>
              <a:t>参考书</a:t>
            </a:r>
            <a:endParaRPr lang="en-US" altLang="zh-CN" dirty="0">
              <a:cs typeface="+mj-cs"/>
            </a:endParaRPr>
          </a:p>
        </p:txBody>
      </p:sp>
      <p:sp>
        <p:nvSpPr>
          <p:cNvPr id="18434" name="Rectangle 3"/>
          <p:cNvSpPr>
            <a:spLocks noGrp="1" noChangeArrowheads="1"/>
          </p:cNvSpPr>
          <p:nvPr>
            <p:ph type="body" idx="4294967295"/>
          </p:nvPr>
        </p:nvSpPr>
        <p:spPr>
          <a:xfrm>
            <a:off x="506895" y="1257093"/>
            <a:ext cx="10515600" cy="3886200"/>
          </a:xfrm>
        </p:spPr>
        <p:txBody>
          <a:bodyPr/>
          <a:lstStyle/>
          <a:p>
            <a:pPr>
              <a:lnSpc>
                <a:spcPct val="90000"/>
              </a:lnSpc>
            </a:pPr>
            <a:r>
              <a:rPr lang="zh-CN" altLang="en-US" dirty="0">
                <a:latin typeface="+mn-ea"/>
              </a:rPr>
              <a:t> 策略博弈（第四版） </a:t>
            </a:r>
            <a:r>
              <a:rPr lang="en-US" altLang="zh-CN" dirty="0" err="1">
                <a:latin typeface="+mn-ea"/>
              </a:rPr>
              <a:t>Avinash</a:t>
            </a:r>
            <a:r>
              <a:rPr lang="en-US" altLang="zh-CN" dirty="0">
                <a:latin typeface="+mn-ea"/>
              </a:rPr>
              <a:t> Dixit </a:t>
            </a:r>
            <a:r>
              <a:rPr lang="zh-CN" altLang="en-US" dirty="0">
                <a:latin typeface="+mn-ea"/>
              </a:rPr>
              <a:t>等，中国人民大学出版社</a:t>
            </a:r>
            <a:endParaRPr lang="en-US" altLang="zh-CN" dirty="0">
              <a:latin typeface="+mn-ea"/>
            </a:endParaRPr>
          </a:p>
          <a:p>
            <a:r>
              <a:rPr lang="zh-CN" altLang="en-US" dirty="0">
                <a:latin typeface="+mn-ea"/>
              </a:rPr>
              <a:t> 张维迎</a:t>
            </a:r>
            <a:r>
              <a:rPr lang="en-US" altLang="zh-CN" dirty="0">
                <a:latin typeface="+mn-ea"/>
              </a:rPr>
              <a:t>. </a:t>
            </a:r>
            <a:r>
              <a:rPr lang="zh-CN" altLang="en-US" dirty="0">
                <a:latin typeface="+mn-ea"/>
              </a:rPr>
              <a:t>博弈与社会</a:t>
            </a:r>
            <a:r>
              <a:rPr lang="en-US" altLang="zh-CN" dirty="0">
                <a:latin typeface="+mn-ea"/>
              </a:rPr>
              <a:t>[M]. </a:t>
            </a:r>
            <a:r>
              <a:rPr lang="zh-CN" altLang="en-US" dirty="0">
                <a:latin typeface="+mn-ea"/>
              </a:rPr>
              <a:t>北京大学出版社</a:t>
            </a:r>
            <a:r>
              <a:rPr lang="en-US" altLang="zh-CN" dirty="0">
                <a:latin typeface="+mn-ea"/>
              </a:rPr>
              <a:t>, 2013.</a:t>
            </a:r>
          </a:p>
          <a:p>
            <a:endParaRPr lang="en-US" altLang="zh-CN" dirty="0">
              <a:latin typeface="+mn-ea"/>
            </a:endParaRPr>
          </a:p>
          <a:p>
            <a:r>
              <a:rPr lang="en-US" altLang="zh-CN" dirty="0">
                <a:latin typeface="+mn-ea"/>
              </a:rPr>
              <a:t>《</a:t>
            </a:r>
            <a:r>
              <a:rPr lang="zh-CN" altLang="en-US" dirty="0">
                <a:latin typeface="+mn-ea"/>
              </a:rPr>
              <a:t>博弈论</a:t>
            </a:r>
            <a:r>
              <a:rPr lang="en-US" altLang="zh-CN" dirty="0">
                <a:latin typeface="+mn-ea"/>
              </a:rPr>
              <a:t>》</a:t>
            </a:r>
            <a:r>
              <a:rPr lang="zh-CN" altLang="en-US" dirty="0">
                <a:latin typeface="+mn-ea"/>
              </a:rPr>
              <a:t>，法</a:t>
            </a:r>
            <a:r>
              <a:rPr lang="en-US" altLang="zh-CN" dirty="0">
                <a:latin typeface="+mn-ea"/>
              </a:rPr>
              <a:t>.</a:t>
            </a:r>
            <a:r>
              <a:rPr lang="zh-CN" altLang="en-US" dirty="0">
                <a:latin typeface="+mn-ea"/>
              </a:rPr>
              <a:t>梯若尔，中国人民大学出版社。</a:t>
            </a:r>
            <a:endParaRPr lang="en-US" altLang="zh-CN" dirty="0">
              <a:latin typeface="+mn-ea"/>
            </a:endParaRPr>
          </a:p>
          <a:p>
            <a:pPr>
              <a:lnSpc>
                <a:spcPct val="90000"/>
              </a:lnSpc>
            </a:pPr>
            <a:r>
              <a:rPr lang="en-US" altLang="zh-CN" dirty="0">
                <a:latin typeface="+mn-ea"/>
              </a:rPr>
              <a:t>《</a:t>
            </a:r>
            <a:r>
              <a:rPr lang="zh-CN" altLang="en-US" dirty="0">
                <a:latin typeface="+mn-ea"/>
              </a:rPr>
              <a:t>博弈论与信息经济学</a:t>
            </a:r>
            <a:r>
              <a:rPr lang="en-US" altLang="zh-CN" dirty="0">
                <a:latin typeface="+mn-ea"/>
              </a:rPr>
              <a:t>》</a:t>
            </a:r>
            <a:r>
              <a:rPr lang="zh-CN" altLang="en-US" dirty="0">
                <a:latin typeface="+mn-ea"/>
              </a:rPr>
              <a:t>，张维迎，上海人民出版社</a:t>
            </a:r>
            <a:endParaRPr lang="en-US" altLang="zh-CN" dirty="0">
              <a:latin typeface="+mn-ea"/>
            </a:endParaRPr>
          </a:p>
          <a:p>
            <a:pPr>
              <a:lnSpc>
                <a:spcPct val="90000"/>
              </a:lnSpc>
            </a:pPr>
            <a:endParaRPr lang="en-US" altLang="zh-CN" dirty="0">
              <a:latin typeface="+mn-ea"/>
            </a:endParaRPr>
          </a:p>
          <a:p>
            <a:pPr>
              <a:lnSpc>
                <a:spcPct val="90000"/>
              </a:lnSpc>
            </a:pPr>
            <a:r>
              <a:rPr lang="en-US" altLang="zh-CN" dirty="0">
                <a:latin typeface="+mn-ea"/>
              </a:rPr>
              <a:t>《</a:t>
            </a:r>
            <a:r>
              <a:rPr lang="zh-CN" altLang="en-US" dirty="0">
                <a:latin typeface="+mn-ea"/>
              </a:rPr>
              <a:t>经济博弈论习题指南</a:t>
            </a:r>
            <a:r>
              <a:rPr lang="en-US" altLang="zh-CN" dirty="0">
                <a:latin typeface="+mn-ea"/>
              </a:rPr>
              <a:t>》</a:t>
            </a:r>
            <a:r>
              <a:rPr lang="zh-CN" altLang="en-US" dirty="0">
                <a:latin typeface="+mn-ea"/>
              </a:rPr>
              <a:t>，谢识予，复旦大学出版社</a:t>
            </a:r>
            <a:endParaRPr lang="en-US" altLang="zh-CN" dirty="0">
              <a:latin typeface="+mn-ea"/>
            </a:endParaRPr>
          </a:p>
          <a:p>
            <a:pPr>
              <a:lnSpc>
                <a:spcPct val="90000"/>
              </a:lnSpc>
            </a:pPr>
            <a:endParaRPr lang="en-US" altLang="zh-CN" dirty="0">
              <a:latin typeface="+mn-ea"/>
            </a:endParaRPr>
          </a:p>
          <a:p>
            <a:pPr>
              <a:lnSpc>
                <a:spcPct val="90000"/>
              </a:lnSpc>
            </a:pPr>
            <a:endParaRPr lang="en-US" altLang="zh-CN" b="1" dirty="0"/>
          </a:p>
          <a:p>
            <a:pPr>
              <a:buFont typeface="Wingdings" pitchFamily="2" charset="2"/>
              <a:buNone/>
            </a:pPr>
            <a:endParaRPr lang="en-US" altLang="zh-CN" b="1" dirty="0"/>
          </a:p>
          <a:p>
            <a:pPr>
              <a:lnSpc>
                <a:spcPct val="90000"/>
              </a:lnSpc>
            </a:pPr>
            <a:endParaRPr lang="en-US" altLang="zh-CN" b="1" dirty="0"/>
          </a:p>
        </p:txBody>
      </p:sp>
    </p:spTree>
    <p:extLst>
      <p:ext uri="{BB962C8B-B14F-4D97-AF65-F5344CB8AC3E}">
        <p14:creationId xmlns:p14="http://schemas.microsoft.com/office/powerpoint/2010/main" val="2782606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702" y="1033671"/>
            <a:ext cx="11320670" cy="4899992"/>
          </a:xfrm>
        </p:spPr>
        <p:txBody>
          <a:bodyPr>
            <a:noAutofit/>
            <a:scene3d>
              <a:camera prst="orthographicFront"/>
              <a:lightRig rig="soft" dir="t"/>
            </a:scene3d>
          </a:bodyPr>
          <a:lstStyle/>
          <a:p>
            <a:pPr>
              <a:defRPr/>
            </a:pPr>
            <a:r>
              <a:rPr kumimoji="1" lang="zh-CN" altLang="en-US" sz="1800" b="1" dirty="0"/>
              <a:t>主讲人</a:t>
            </a:r>
            <a:r>
              <a:rPr kumimoji="1" lang="en-US" altLang="zh-CN" sz="1800" dirty="0">
                <a:solidFill>
                  <a:schemeClr val="tx1"/>
                </a:solidFill>
              </a:rPr>
              <a:t>:  </a:t>
            </a:r>
            <a:r>
              <a:rPr kumimoji="1" lang="zh-CN" altLang="en-US" sz="1800" dirty="0">
                <a:solidFill>
                  <a:schemeClr val="tx1"/>
                </a:solidFill>
              </a:rPr>
              <a:t>万光羽，数字经济系副主任、副教授</a:t>
            </a:r>
            <a:br>
              <a:rPr kumimoji="1" lang="en-US" altLang="zh-CN" sz="1800" dirty="0">
                <a:solidFill>
                  <a:schemeClr val="tx1"/>
                </a:solidFill>
              </a:rPr>
            </a:br>
            <a:br>
              <a:rPr kumimoji="1" lang="zh-CN" altLang="en-US" sz="1800" dirty="0">
                <a:solidFill>
                  <a:schemeClr val="tx1"/>
                </a:solidFill>
              </a:rPr>
            </a:br>
            <a:r>
              <a:rPr kumimoji="1" lang="zh-CN" altLang="en-US" sz="1800" dirty="0">
                <a:solidFill>
                  <a:schemeClr val="tx1"/>
                </a:solidFill>
              </a:rPr>
              <a:t>主要研究兴趣：企业运营与供应链，碳中和，数字经济 （应用微观和产业组织）</a:t>
            </a:r>
            <a:br>
              <a:rPr kumimoji="1" lang="en-US" altLang="zh-CN" sz="1800" dirty="0">
                <a:solidFill>
                  <a:schemeClr val="tx1"/>
                </a:solidFill>
              </a:rPr>
            </a:br>
            <a:br>
              <a:rPr kumimoji="1" lang="en-US" altLang="zh-CN" sz="1800" dirty="0">
                <a:solidFill>
                  <a:schemeClr val="tx1"/>
                </a:solidFill>
              </a:rPr>
            </a:br>
            <a:r>
              <a:rPr kumimoji="1" lang="en-US" altLang="zh-CN" sz="1800" dirty="0">
                <a:solidFill>
                  <a:schemeClr val="tx1"/>
                </a:solidFill>
              </a:rPr>
              <a:t>Email: </a:t>
            </a:r>
            <a:r>
              <a:rPr kumimoji="1" lang="en-US" altLang="zh-CN" sz="1800" dirty="0">
                <a:solidFill>
                  <a:schemeClr val="tx1"/>
                </a:solidFill>
                <a:hlinkClick r:id="rId3"/>
              </a:rPr>
              <a:t>wgy815@163.com</a:t>
            </a:r>
            <a:br>
              <a:rPr kumimoji="1" lang="en-US" altLang="zh-CN" sz="1800" dirty="0">
                <a:solidFill>
                  <a:schemeClr val="tx1"/>
                </a:solidFill>
              </a:rPr>
            </a:br>
            <a:br>
              <a:rPr kumimoji="1" lang="en-US" altLang="zh-CN" sz="1800" dirty="0">
                <a:solidFill>
                  <a:schemeClr val="tx1"/>
                </a:solidFill>
              </a:rPr>
            </a:br>
            <a:br>
              <a:rPr kumimoji="1" lang="en-US" altLang="zh-CN" sz="1800" dirty="0">
                <a:solidFill>
                  <a:schemeClr val="tx1"/>
                </a:solidFill>
              </a:rPr>
            </a:br>
            <a:r>
              <a:rPr kumimoji="1" lang="zh-CN" altLang="en-US" sz="1800" b="1" dirty="0"/>
              <a:t>课程考核</a:t>
            </a:r>
            <a:r>
              <a:rPr kumimoji="1" lang="zh-CN" altLang="en-US" sz="1800" dirty="0">
                <a:solidFill>
                  <a:schemeClr val="tx1"/>
                </a:solidFill>
              </a:rPr>
              <a:t>：平时成绩（</a:t>
            </a:r>
            <a:r>
              <a:rPr kumimoji="1" lang="en-US" altLang="zh-CN" sz="1800" dirty="0">
                <a:solidFill>
                  <a:schemeClr val="tx1"/>
                </a:solidFill>
              </a:rPr>
              <a:t>30%</a:t>
            </a:r>
            <a:r>
              <a:rPr kumimoji="1" lang="zh-CN" altLang="en-US" sz="1800" dirty="0">
                <a:solidFill>
                  <a:schemeClr val="tx1"/>
                </a:solidFill>
              </a:rPr>
              <a:t>）</a:t>
            </a:r>
            <a:r>
              <a:rPr kumimoji="1" lang="en-US" altLang="zh-CN" sz="1800" dirty="0">
                <a:solidFill>
                  <a:schemeClr val="tx1"/>
                </a:solidFill>
              </a:rPr>
              <a:t>+</a:t>
            </a:r>
            <a:r>
              <a:rPr kumimoji="1" lang="zh-CN" altLang="en-US" sz="1800" dirty="0">
                <a:solidFill>
                  <a:schemeClr val="tx1"/>
                </a:solidFill>
              </a:rPr>
              <a:t>期中考试成绩（</a:t>
            </a:r>
            <a:r>
              <a:rPr kumimoji="1" lang="en-US" altLang="zh-CN" sz="1800" dirty="0">
                <a:solidFill>
                  <a:schemeClr val="tx1"/>
                </a:solidFill>
              </a:rPr>
              <a:t>20%</a:t>
            </a:r>
            <a:r>
              <a:rPr kumimoji="1" lang="zh-CN" altLang="en-US" sz="1800" dirty="0">
                <a:solidFill>
                  <a:schemeClr val="tx1"/>
                </a:solidFill>
              </a:rPr>
              <a:t>）</a:t>
            </a:r>
            <a:r>
              <a:rPr kumimoji="1" lang="en-US" altLang="zh-CN" sz="1800" dirty="0">
                <a:solidFill>
                  <a:schemeClr val="tx1"/>
                </a:solidFill>
              </a:rPr>
              <a:t>+</a:t>
            </a:r>
            <a:r>
              <a:rPr kumimoji="1" lang="zh-CN" altLang="en-US" sz="1800" dirty="0">
                <a:solidFill>
                  <a:schemeClr val="tx1"/>
                </a:solidFill>
              </a:rPr>
              <a:t>期末考试成绩（</a:t>
            </a:r>
            <a:r>
              <a:rPr kumimoji="1" lang="en-US" altLang="zh-CN" sz="1800" dirty="0">
                <a:solidFill>
                  <a:schemeClr val="tx1"/>
                </a:solidFill>
              </a:rPr>
              <a:t>50%</a:t>
            </a:r>
            <a:r>
              <a:rPr kumimoji="1" lang="zh-CN" altLang="en-US" sz="1800" dirty="0">
                <a:solidFill>
                  <a:schemeClr val="tx1"/>
                </a:solidFill>
              </a:rPr>
              <a:t>）</a:t>
            </a:r>
            <a:br>
              <a:rPr kumimoji="1" lang="zh-CN" altLang="en-US" sz="1800" dirty="0">
                <a:solidFill>
                  <a:schemeClr val="tx1"/>
                </a:solidFill>
              </a:rPr>
            </a:br>
            <a:br>
              <a:rPr kumimoji="1" lang="en-US" altLang="zh-CN" sz="1800" dirty="0">
                <a:solidFill>
                  <a:schemeClr val="tx1"/>
                </a:solidFill>
              </a:rPr>
            </a:br>
            <a:r>
              <a:rPr kumimoji="1" lang="zh-CN" altLang="en-US" sz="1800" dirty="0">
                <a:solidFill>
                  <a:schemeClr val="tx1"/>
                </a:solidFill>
              </a:rPr>
              <a:t>平时成绩</a:t>
            </a:r>
            <a:r>
              <a:rPr kumimoji="1" lang="en-US" altLang="zh-CN" sz="1800" dirty="0">
                <a:solidFill>
                  <a:schemeClr val="tx1"/>
                </a:solidFill>
              </a:rPr>
              <a:t>=</a:t>
            </a:r>
            <a:r>
              <a:rPr kumimoji="1" lang="zh-CN" altLang="en-US" sz="1800" dirty="0">
                <a:solidFill>
                  <a:schemeClr val="tx1"/>
                </a:solidFill>
              </a:rPr>
              <a:t>课堂参与（</a:t>
            </a:r>
            <a:r>
              <a:rPr kumimoji="1" lang="en-US" altLang="zh-CN" sz="1800" dirty="0">
                <a:solidFill>
                  <a:schemeClr val="tx1"/>
                </a:solidFill>
              </a:rPr>
              <a:t>15%</a:t>
            </a:r>
            <a:r>
              <a:rPr kumimoji="1" lang="zh-CN" altLang="en-US" sz="1800" dirty="0">
                <a:solidFill>
                  <a:schemeClr val="tx1"/>
                </a:solidFill>
              </a:rPr>
              <a:t>）</a:t>
            </a:r>
            <a:r>
              <a:rPr kumimoji="1" lang="en-US" altLang="zh-CN" sz="1800" dirty="0">
                <a:solidFill>
                  <a:schemeClr val="tx1"/>
                </a:solidFill>
              </a:rPr>
              <a:t>+</a:t>
            </a:r>
            <a:r>
              <a:rPr kumimoji="1" lang="zh-CN" altLang="en-US" sz="1800" dirty="0">
                <a:solidFill>
                  <a:schemeClr val="tx1"/>
                </a:solidFill>
              </a:rPr>
              <a:t>课程报告（</a:t>
            </a:r>
            <a:r>
              <a:rPr kumimoji="1" lang="en-US" altLang="zh-CN" sz="1800" dirty="0">
                <a:solidFill>
                  <a:schemeClr val="tx1"/>
                </a:solidFill>
              </a:rPr>
              <a:t>15%</a:t>
            </a:r>
            <a:r>
              <a:rPr kumimoji="1" lang="zh-CN" altLang="en-US" sz="1800" dirty="0">
                <a:solidFill>
                  <a:schemeClr val="tx1"/>
                </a:solidFill>
              </a:rPr>
              <a:t>）</a:t>
            </a:r>
            <a:br>
              <a:rPr kumimoji="1" lang="zh-CN" altLang="en-US" sz="1800" dirty="0">
                <a:solidFill>
                  <a:schemeClr val="tx1"/>
                </a:solidFill>
              </a:rPr>
            </a:br>
            <a:br>
              <a:rPr kumimoji="1" lang="en-US" altLang="zh-CN" sz="1800" dirty="0">
                <a:solidFill>
                  <a:schemeClr val="tx1"/>
                </a:solidFill>
              </a:rPr>
            </a:br>
            <a:r>
              <a:rPr kumimoji="1" lang="zh-CN" altLang="en-US" sz="1800" dirty="0">
                <a:solidFill>
                  <a:schemeClr val="tx1"/>
                </a:solidFill>
              </a:rPr>
              <a:t>课堂参与：签到</a:t>
            </a:r>
            <a:r>
              <a:rPr kumimoji="1" lang="en-US" altLang="zh-CN" sz="1800" dirty="0">
                <a:solidFill>
                  <a:schemeClr val="tx1"/>
                </a:solidFill>
              </a:rPr>
              <a:t>+</a:t>
            </a:r>
            <a:r>
              <a:rPr kumimoji="1" lang="zh-CN" altLang="en-US" sz="1800" dirty="0">
                <a:solidFill>
                  <a:schemeClr val="tx1"/>
                </a:solidFill>
              </a:rPr>
              <a:t>答题</a:t>
            </a:r>
            <a:r>
              <a:rPr kumimoji="1" lang="en-US" altLang="zh-CN" sz="1800" dirty="0">
                <a:solidFill>
                  <a:schemeClr val="tx1"/>
                </a:solidFill>
              </a:rPr>
              <a:t>+</a:t>
            </a:r>
            <a:r>
              <a:rPr kumimoji="1" lang="zh-CN" altLang="en-US" sz="1800" dirty="0">
                <a:solidFill>
                  <a:schemeClr val="tx1"/>
                </a:solidFill>
              </a:rPr>
              <a:t>讨论参与（签到与部分答题讨论通过雨课堂进行）</a:t>
            </a:r>
            <a:br>
              <a:rPr kumimoji="1" lang="zh-CN" altLang="en-US" sz="1800" dirty="0">
                <a:solidFill>
                  <a:schemeClr val="tx1"/>
                </a:solidFill>
              </a:rPr>
            </a:br>
            <a:br>
              <a:rPr kumimoji="1" lang="en-US" altLang="zh-CN" sz="1800" dirty="0">
                <a:solidFill>
                  <a:schemeClr val="tx1"/>
                </a:solidFill>
              </a:rPr>
            </a:br>
            <a:r>
              <a:rPr kumimoji="1" lang="zh-CN" altLang="en-US" sz="1800" b="1" dirty="0">
                <a:solidFill>
                  <a:schemeClr val="tx1"/>
                </a:solidFill>
              </a:rPr>
              <a:t>小组课程报告</a:t>
            </a:r>
            <a:r>
              <a:rPr kumimoji="1" lang="zh-CN" altLang="en-US" sz="1800" dirty="0">
                <a:solidFill>
                  <a:schemeClr val="tx1"/>
                </a:solidFill>
              </a:rPr>
              <a:t>：</a:t>
            </a:r>
            <a:r>
              <a:rPr kumimoji="1" lang="en-US" altLang="zh-CN" sz="1800" dirty="0">
                <a:solidFill>
                  <a:schemeClr val="tx1"/>
                </a:solidFill>
              </a:rPr>
              <a:t>1</a:t>
            </a:r>
            <a:r>
              <a:rPr kumimoji="1" lang="zh-CN" altLang="en-US" sz="1800" dirty="0">
                <a:solidFill>
                  <a:schemeClr val="tx1"/>
                </a:solidFill>
              </a:rPr>
              <a:t>、请选择一届与博弈论相关的诺贝尔经济学奖，介绍获奖的研究成果，并选择一篇获奖者的论文撰写论文阅读报告，</a:t>
            </a:r>
            <a:r>
              <a:rPr kumimoji="1" lang="en-US" altLang="zh-CN" sz="1800" dirty="0">
                <a:solidFill>
                  <a:schemeClr val="tx1"/>
                </a:solidFill>
              </a:rPr>
              <a:t>2</a:t>
            </a:r>
            <a:r>
              <a:rPr kumimoji="1" lang="zh-CN" altLang="en-US" sz="1800" dirty="0">
                <a:solidFill>
                  <a:schemeClr val="tx1"/>
                </a:solidFill>
              </a:rPr>
              <a:t>、运用博弈论方法具体分析一个感兴趣的现实案例，</a:t>
            </a:r>
            <a:r>
              <a:rPr kumimoji="1" lang="en-US" altLang="zh-CN" sz="1800" dirty="0">
                <a:solidFill>
                  <a:schemeClr val="tx1"/>
                </a:solidFill>
              </a:rPr>
              <a:t>3</a:t>
            </a:r>
            <a:r>
              <a:rPr kumimoji="1" lang="zh-CN" altLang="en-US" sz="1800" dirty="0">
                <a:solidFill>
                  <a:schemeClr val="tx1"/>
                </a:solidFill>
              </a:rPr>
              <a:t>、对本课程的具体建议 </a:t>
            </a:r>
            <a:r>
              <a:rPr kumimoji="1" lang="zh-CN" altLang="en-US" sz="1800" dirty="0">
                <a:solidFill>
                  <a:srgbClr val="0000FF"/>
                </a:solidFill>
              </a:rPr>
              <a:t>（第</a:t>
            </a:r>
            <a:r>
              <a:rPr kumimoji="1" lang="en-US" altLang="zh-CN" sz="1800" dirty="0">
                <a:solidFill>
                  <a:srgbClr val="0000FF"/>
                </a:solidFill>
              </a:rPr>
              <a:t>15</a:t>
            </a:r>
            <a:r>
              <a:rPr kumimoji="1" lang="zh-CN" altLang="en-US" sz="1800" dirty="0">
                <a:solidFill>
                  <a:srgbClr val="0000FF"/>
                </a:solidFill>
              </a:rPr>
              <a:t>周提交，正文请不要超过</a:t>
            </a:r>
            <a:r>
              <a:rPr kumimoji="1" lang="en-US" altLang="zh-CN" sz="1800" dirty="0">
                <a:solidFill>
                  <a:srgbClr val="0000FF"/>
                </a:solidFill>
              </a:rPr>
              <a:t>12</a:t>
            </a:r>
            <a:r>
              <a:rPr kumimoji="1" lang="zh-CN" altLang="en-US" sz="1800" dirty="0">
                <a:solidFill>
                  <a:srgbClr val="0000FF"/>
                </a:solidFill>
              </a:rPr>
              <a:t>页，与网上内容相似度超过</a:t>
            </a:r>
            <a:r>
              <a:rPr kumimoji="1" lang="en-US" altLang="zh-CN" sz="1800" dirty="0">
                <a:solidFill>
                  <a:srgbClr val="0000FF"/>
                </a:solidFill>
              </a:rPr>
              <a:t>10%</a:t>
            </a:r>
            <a:r>
              <a:rPr kumimoji="1" lang="zh-CN" altLang="en-US" sz="1800" dirty="0">
                <a:solidFill>
                  <a:srgbClr val="0000FF"/>
                </a:solidFill>
              </a:rPr>
              <a:t>按抄袭处理，逻辑清晰与分析深度，写作美观规范，案例新颖等）</a:t>
            </a:r>
            <a:r>
              <a:rPr kumimoji="1" lang="zh-CN" altLang="en-US" sz="1800" dirty="0">
                <a:solidFill>
                  <a:schemeClr val="tx1"/>
                </a:solidFill>
              </a:rPr>
              <a:t> （建议</a:t>
            </a:r>
            <a:r>
              <a:rPr kumimoji="1" lang="en-US" altLang="zh-CN" sz="1800" dirty="0">
                <a:solidFill>
                  <a:schemeClr val="tx1"/>
                </a:solidFill>
              </a:rPr>
              <a:t>3</a:t>
            </a:r>
            <a:r>
              <a:rPr kumimoji="1" lang="zh-CN" altLang="en-US" sz="1800" dirty="0">
                <a:solidFill>
                  <a:schemeClr val="tx1"/>
                </a:solidFill>
              </a:rPr>
              <a:t>人一组，但不超过</a:t>
            </a:r>
            <a:r>
              <a:rPr kumimoji="1" lang="en-US" altLang="zh-CN" sz="1800" dirty="0">
                <a:solidFill>
                  <a:schemeClr val="tx1"/>
                </a:solidFill>
              </a:rPr>
              <a:t>4</a:t>
            </a:r>
            <a:r>
              <a:rPr kumimoji="1" lang="zh-CN" altLang="en-US" sz="1800" dirty="0">
                <a:solidFill>
                  <a:schemeClr val="tx1"/>
                </a:solidFill>
              </a:rPr>
              <a:t>人一组）</a:t>
            </a:r>
            <a:br>
              <a:rPr kumimoji="1" lang="en-US" altLang="zh-CN" sz="1800" dirty="0">
                <a:solidFill>
                  <a:schemeClr val="tx1"/>
                </a:solidFill>
              </a:rPr>
            </a:br>
            <a:br>
              <a:rPr kumimoji="1" lang="en-US" altLang="zh-CN" sz="1800" dirty="0">
                <a:solidFill>
                  <a:schemeClr val="tx1"/>
                </a:solidFill>
              </a:rPr>
            </a:br>
            <a:r>
              <a:rPr kumimoji="1" lang="zh-CN" altLang="en-US" sz="1800" dirty="0">
                <a:solidFill>
                  <a:schemeClr val="tx1"/>
                </a:solidFill>
              </a:rPr>
              <a:t>课程时间安排：周一（</a:t>
            </a:r>
            <a:r>
              <a:rPr kumimoji="1" lang="en-US" altLang="zh-CN" sz="1800" dirty="0">
                <a:solidFill>
                  <a:schemeClr val="tx1"/>
                </a:solidFill>
              </a:rPr>
              <a:t>1-15</a:t>
            </a:r>
            <a:r>
              <a:rPr kumimoji="1" lang="zh-CN" altLang="en-US" sz="1800" dirty="0">
                <a:solidFill>
                  <a:schemeClr val="tx1"/>
                </a:solidFill>
              </a:rPr>
              <a:t>周）、周三（</a:t>
            </a:r>
            <a:r>
              <a:rPr kumimoji="1" lang="en-US" altLang="zh-CN" sz="1800" dirty="0">
                <a:solidFill>
                  <a:schemeClr val="tx1"/>
                </a:solidFill>
              </a:rPr>
              <a:t>1-8</a:t>
            </a:r>
            <a:r>
              <a:rPr kumimoji="1" lang="zh-CN" altLang="en-US" sz="1800" dirty="0">
                <a:solidFill>
                  <a:schemeClr val="tx1"/>
                </a:solidFill>
              </a:rPr>
              <a:t>周），实验课程安排：第</a:t>
            </a:r>
            <a:r>
              <a:rPr kumimoji="1" lang="en-US" altLang="zh-CN" sz="1800" dirty="0">
                <a:solidFill>
                  <a:schemeClr val="tx1"/>
                </a:solidFill>
              </a:rPr>
              <a:t>16</a:t>
            </a:r>
            <a:r>
              <a:rPr kumimoji="1" lang="zh-CN" altLang="en-US" sz="1800" dirty="0">
                <a:solidFill>
                  <a:schemeClr val="tx1"/>
                </a:solidFill>
              </a:rPr>
              <a:t>周同一时间地点</a:t>
            </a:r>
            <a:r>
              <a:rPr kumimoji="1" lang="en-US" altLang="zh-CN" sz="1800" dirty="0">
                <a:solidFill>
                  <a:schemeClr val="tx1"/>
                </a:solidFill>
              </a:rPr>
              <a:t>+</a:t>
            </a:r>
            <a:r>
              <a:rPr kumimoji="1" lang="zh-CN" altLang="en-US" sz="1800" dirty="0">
                <a:solidFill>
                  <a:schemeClr val="tx1"/>
                </a:solidFill>
              </a:rPr>
              <a:t>线上</a:t>
            </a:r>
            <a:r>
              <a:rPr kumimoji="1" lang="en-US" altLang="zh-CN" sz="1800" dirty="0">
                <a:solidFill>
                  <a:schemeClr val="tx1"/>
                </a:solidFill>
              </a:rPr>
              <a:t>2</a:t>
            </a:r>
            <a:r>
              <a:rPr kumimoji="1" lang="zh-CN" altLang="en-US" sz="1800" dirty="0">
                <a:solidFill>
                  <a:schemeClr val="tx1"/>
                </a:solidFill>
              </a:rPr>
              <a:t>课时（</a:t>
            </a:r>
            <a:r>
              <a:rPr kumimoji="1" lang="en-US" altLang="zh-CN" sz="1800" dirty="0">
                <a:solidFill>
                  <a:schemeClr val="tx1"/>
                </a:solidFill>
              </a:rPr>
              <a:t>QQ</a:t>
            </a:r>
            <a:r>
              <a:rPr kumimoji="1" lang="zh-CN" altLang="en-US" sz="1800" dirty="0">
                <a:solidFill>
                  <a:schemeClr val="tx1"/>
                </a:solidFill>
              </a:rPr>
              <a:t>群）</a:t>
            </a:r>
            <a:br>
              <a:rPr kumimoji="1" lang="en-US" altLang="zh-CN" sz="1800" dirty="0"/>
            </a:br>
            <a:endParaRPr lang="en-US" sz="1800" dirty="0"/>
          </a:p>
        </p:txBody>
      </p:sp>
      <p:sp>
        <p:nvSpPr>
          <p:cNvPr id="4" name="Title 1"/>
          <p:cNvSpPr txBox="1">
            <a:spLocks/>
          </p:cNvSpPr>
          <p:nvPr/>
        </p:nvSpPr>
        <p:spPr>
          <a:xfrm>
            <a:off x="1184367" y="293914"/>
            <a:ext cx="473746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0" kern="1200">
                <a:solidFill>
                  <a:srgbClr val="0070C0"/>
                </a:solidFill>
                <a:latin typeface="+mj-lt"/>
                <a:ea typeface="+mj-ea"/>
                <a:cs typeface="+mj-cs"/>
              </a:defRPr>
            </a:lvl1pPr>
          </a:lstStyle>
          <a:p>
            <a:r>
              <a:rPr lang="zh-CN" altLang="en-US" b="1" dirty="0"/>
              <a:t>课程介绍</a:t>
            </a:r>
            <a:endParaRPr lang="en-US" altLang="en-US" b="1" dirty="0"/>
          </a:p>
        </p:txBody>
      </p:sp>
      <p:pic>
        <p:nvPicPr>
          <p:cNvPr id="5" name="图片 4"/>
          <p:cNvPicPr>
            <a:picLocks noChangeAspect="1"/>
          </p:cNvPicPr>
          <p:nvPr/>
        </p:nvPicPr>
        <p:blipFill>
          <a:blip r:embed="rId4"/>
          <a:stretch>
            <a:fillRect/>
          </a:stretch>
        </p:blipFill>
        <p:spPr>
          <a:xfrm>
            <a:off x="9063865" y="1033671"/>
            <a:ext cx="2780058" cy="2723322"/>
          </a:xfrm>
          <a:prstGeom prst="rect">
            <a:avLst/>
          </a:prstGeom>
        </p:spPr>
      </p:pic>
    </p:spTree>
    <p:extLst>
      <p:ext uri="{BB962C8B-B14F-4D97-AF65-F5344CB8AC3E}">
        <p14:creationId xmlns:p14="http://schemas.microsoft.com/office/powerpoint/2010/main" val="13000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944218" y="2770809"/>
            <a:ext cx="10515600" cy="1062037"/>
          </a:xfrm>
        </p:spPr>
        <p:txBody>
          <a:bodyPr>
            <a:normAutofit/>
            <a:scene3d>
              <a:camera prst="orthographicFront"/>
              <a:lightRig rig="soft" dir="t"/>
            </a:scene3d>
          </a:bodyPr>
          <a:lstStyle/>
          <a:p>
            <a:pPr algn="ctr">
              <a:defRPr/>
            </a:pPr>
            <a:r>
              <a:rPr lang="zh-CN" altLang="en-US" sz="3600" dirty="0"/>
              <a:t>博弈论与经济学的关系</a:t>
            </a:r>
          </a:p>
        </p:txBody>
      </p:sp>
    </p:spTree>
    <p:extLst>
      <p:ext uri="{BB962C8B-B14F-4D97-AF65-F5344CB8AC3E}">
        <p14:creationId xmlns:p14="http://schemas.microsoft.com/office/powerpoint/2010/main" val="355855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4366" y="293914"/>
            <a:ext cx="8695129" cy="457200"/>
          </a:xfrm>
        </p:spPr>
        <p:txBody>
          <a:bodyPr>
            <a:noAutofit/>
            <a:scene3d>
              <a:camera prst="orthographicFront"/>
              <a:lightRig rig="soft" dir="t"/>
            </a:scene3d>
          </a:bodyPr>
          <a:lstStyle/>
          <a:p>
            <a:pPr>
              <a:defRPr/>
            </a:pPr>
            <a:r>
              <a:rPr lang="zh-CN" altLang="en-US" sz="3600" dirty="0"/>
              <a:t>新古典经济学（</a:t>
            </a:r>
            <a:r>
              <a:rPr lang="en-US" altLang="zh-CN" sz="3600" dirty="0"/>
              <a:t>neo-classic economics</a:t>
            </a:r>
            <a:r>
              <a:rPr lang="zh-CN" altLang="en-US" sz="3600" dirty="0"/>
              <a:t>）</a:t>
            </a:r>
          </a:p>
        </p:txBody>
      </p:sp>
      <p:sp>
        <p:nvSpPr>
          <p:cNvPr id="24577" name="内容占位符 1"/>
          <p:cNvSpPr>
            <a:spLocks noGrp="1"/>
          </p:cNvSpPr>
          <p:nvPr>
            <p:ph idx="4294967295"/>
          </p:nvPr>
        </p:nvSpPr>
        <p:spPr>
          <a:xfrm>
            <a:off x="785190" y="1306788"/>
            <a:ext cx="10846515" cy="4354423"/>
          </a:xfrm>
        </p:spPr>
        <p:txBody>
          <a:bodyPr>
            <a:normAutofit fontScale="92500" lnSpcReduction="20000"/>
          </a:bodyPr>
          <a:lstStyle/>
          <a:p>
            <a:pPr>
              <a:lnSpc>
                <a:spcPct val="120000"/>
              </a:lnSpc>
            </a:pPr>
            <a:r>
              <a:rPr lang="zh-CN" altLang="en-US" sz="2400" dirty="0">
                <a:latin typeface="+mn-ea"/>
              </a:rPr>
              <a:t>传统的新古典经济学以价格制度来研究稀缺资源的有效配置，又称为价格理论，它有</a:t>
            </a:r>
            <a:r>
              <a:rPr lang="en-US" altLang="zh-CN" sz="2400" dirty="0">
                <a:latin typeface="+mn-ea"/>
              </a:rPr>
              <a:t>3</a:t>
            </a:r>
            <a:r>
              <a:rPr lang="zh-CN" altLang="en-US" sz="2400" dirty="0">
                <a:latin typeface="+mn-ea"/>
              </a:rPr>
              <a:t>个基本假设：</a:t>
            </a:r>
            <a:endParaRPr lang="en-US" altLang="zh-CN" sz="2400" dirty="0">
              <a:latin typeface="+mn-ea"/>
            </a:endParaRPr>
          </a:p>
          <a:p>
            <a:pPr lvl="1">
              <a:lnSpc>
                <a:spcPct val="120000"/>
              </a:lnSpc>
            </a:pPr>
            <a:r>
              <a:rPr lang="zh-CN" altLang="en-US" sz="2000" dirty="0">
                <a:latin typeface="+mn-ea"/>
              </a:rPr>
              <a:t>（</a:t>
            </a:r>
            <a:r>
              <a:rPr lang="en-US" altLang="zh-CN" sz="2000" dirty="0">
                <a:latin typeface="+mn-ea"/>
              </a:rPr>
              <a:t>1</a:t>
            </a:r>
            <a:r>
              <a:rPr lang="zh-CN" altLang="en-US" sz="2000" dirty="0">
                <a:latin typeface="+mn-ea"/>
              </a:rPr>
              <a:t>）</a:t>
            </a:r>
            <a:r>
              <a:rPr lang="zh-CN" altLang="en-US" sz="2000" dirty="0">
                <a:solidFill>
                  <a:srgbClr val="FF0000"/>
                </a:solidFill>
                <a:latin typeface="+mn-ea"/>
              </a:rPr>
              <a:t>完全理性</a:t>
            </a:r>
            <a:r>
              <a:rPr lang="zh-CN" altLang="en-US" sz="2000" dirty="0">
                <a:latin typeface="+mn-ea"/>
              </a:rPr>
              <a:t>：市场参与者有一个明确定义的偏好， 并在给定的约束条件下最大化自己的效用</a:t>
            </a:r>
            <a:endParaRPr lang="en-US" altLang="zh-CN" sz="2000" dirty="0">
              <a:latin typeface="+mn-ea"/>
            </a:endParaRPr>
          </a:p>
          <a:p>
            <a:pPr lvl="1">
              <a:lnSpc>
                <a:spcPct val="120000"/>
              </a:lnSpc>
            </a:pPr>
            <a:r>
              <a:rPr lang="zh-CN" altLang="en-US" sz="2000" dirty="0">
                <a:latin typeface="+mn-ea"/>
              </a:rPr>
              <a:t>（</a:t>
            </a:r>
            <a:r>
              <a:rPr lang="en-US" altLang="zh-CN" sz="2000" dirty="0">
                <a:latin typeface="+mn-ea"/>
              </a:rPr>
              <a:t>2</a:t>
            </a:r>
            <a:r>
              <a:rPr lang="zh-CN" altLang="en-US" sz="2000" dirty="0">
                <a:latin typeface="+mn-ea"/>
              </a:rPr>
              <a:t>）</a:t>
            </a:r>
            <a:r>
              <a:rPr lang="zh-CN" altLang="en-US" sz="2000" dirty="0">
                <a:solidFill>
                  <a:srgbClr val="FF0000"/>
                </a:solidFill>
                <a:latin typeface="+mn-ea"/>
              </a:rPr>
              <a:t>完全竞争</a:t>
            </a:r>
            <a:r>
              <a:rPr lang="zh-CN" altLang="en-US" sz="2000" dirty="0">
                <a:latin typeface="+mn-ea"/>
              </a:rPr>
              <a:t>：市场参与者的数量足够多从而市场是竞争性的</a:t>
            </a:r>
            <a:endParaRPr lang="en-US" altLang="zh-CN" sz="2000" dirty="0">
              <a:latin typeface="+mn-ea"/>
            </a:endParaRPr>
          </a:p>
          <a:p>
            <a:pPr lvl="1">
              <a:lnSpc>
                <a:spcPct val="120000"/>
              </a:lnSpc>
            </a:pPr>
            <a:r>
              <a:rPr lang="zh-CN" altLang="en-US" sz="2000" dirty="0">
                <a:latin typeface="+mn-ea"/>
              </a:rPr>
              <a:t>（</a:t>
            </a:r>
            <a:r>
              <a:rPr lang="en-US" altLang="zh-CN" sz="2000" dirty="0">
                <a:latin typeface="+mn-ea"/>
              </a:rPr>
              <a:t>3</a:t>
            </a:r>
            <a:r>
              <a:rPr lang="zh-CN" altLang="en-US" sz="2000" dirty="0">
                <a:latin typeface="+mn-ea"/>
              </a:rPr>
              <a:t>）</a:t>
            </a:r>
            <a:r>
              <a:rPr lang="zh-CN" altLang="en-US" sz="2000" dirty="0">
                <a:solidFill>
                  <a:srgbClr val="FF0000"/>
                </a:solidFill>
                <a:latin typeface="+mn-ea"/>
              </a:rPr>
              <a:t>完全信息</a:t>
            </a:r>
            <a:r>
              <a:rPr lang="zh-CN" altLang="en-US" sz="2000" dirty="0">
                <a:latin typeface="+mn-ea"/>
              </a:rPr>
              <a:t>：参与人之间不存在信息不对称问题，或者说市场信息是完备的完全的</a:t>
            </a:r>
            <a:endParaRPr lang="en-US" altLang="zh-CN" sz="2000" dirty="0">
              <a:latin typeface="+mn-ea"/>
            </a:endParaRPr>
          </a:p>
          <a:p>
            <a:pPr marL="457200" lvl="1" indent="0">
              <a:lnSpc>
                <a:spcPct val="120000"/>
              </a:lnSpc>
              <a:buNone/>
            </a:pPr>
            <a:endParaRPr lang="en-US" altLang="zh-CN" sz="2000" dirty="0">
              <a:latin typeface="+mn-ea"/>
            </a:endParaRPr>
          </a:p>
          <a:p>
            <a:pPr>
              <a:lnSpc>
                <a:spcPct val="120000"/>
              </a:lnSpc>
            </a:pPr>
            <a:r>
              <a:rPr lang="zh-CN" altLang="en-US" sz="2400" dirty="0">
                <a:latin typeface="+mn-ea"/>
              </a:rPr>
              <a:t>质疑？在现实生活中：</a:t>
            </a:r>
            <a:endParaRPr lang="en-US" altLang="zh-CN" sz="2400" dirty="0">
              <a:latin typeface="+mn-ea"/>
            </a:endParaRPr>
          </a:p>
          <a:p>
            <a:pPr lvl="1">
              <a:lnSpc>
                <a:spcPct val="120000"/>
              </a:lnSpc>
            </a:pPr>
            <a:r>
              <a:rPr lang="zh-CN" altLang="en-US" sz="2000" dirty="0">
                <a:solidFill>
                  <a:srgbClr val="FF0000"/>
                </a:solidFill>
                <a:latin typeface="+mn-ea"/>
              </a:rPr>
              <a:t>人的决策常常出现非理性的行为，</a:t>
            </a:r>
            <a:r>
              <a:rPr lang="zh-CN" altLang="en-US" sz="2000" dirty="0">
                <a:latin typeface="+mn-ea"/>
              </a:rPr>
              <a:t>比如情绪的干扰、大众的趋同、问题的认知不足、逻辑分析能力不足</a:t>
            </a:r>
            <a:endParaRPr lang="en-US" altLang="zh-CN" sz="2000" dirty="0">
              <a:latin typeface="+mn-ea"/>
            </a:endParaRPr>
          </a:p>
          <a:p>
            <a:pPr lvl="1">
              <a:lnSpc>
                <a:spcPct val="120000"/>
              </a:lnSpc>
            </a:pPr>
            <a:r>
              <a:rPr lang="zh-CN" altLang="en-US" sz="2000" dirty="0">
                <a:solidFill>
                  <a:srgbClr val="FF0000"/>
                </a:solidFill>
                <a:latin typeface="+mn-ea"/>
              </a:rPr>
              <a:t>买卖双方的人数常常是非常有限的</a:t>
            </a:r>
            <a:r>
              <a:rPr lang="zh-CN" altLang="en-US" sz="2000" dirty="0">
                <a:latin typeface="+mn-ea"/>
              </a:rPr>
              <a:t>，在有限人数下，市场不可能是完全竞争的</a:t>
            </a:r>
            <a:endParaRPr lang="en-US" altLang="zh-CN" sz="2000" dirty="0">
              <a:latin typeface="+mn-ea"/>
            </a:endParaRPr>
          </a:p>
          <a:p>
            <a:pPr lvl="1">
              <a:lnSpc>
                <a:spcPct val="120000"/>
              </a:lnSpc>
            </a:pPr>
            <a:r>
              <a:rPr lang="zh-CN" altLang="en-US" sz="2000" dirty="0">
                <a:solidFill>
                  <a:srgbClr val="FF0000"/>
                </a:solidFill>
                <a:latin typeface="+mn-ea"/>
              </a:rPr>
              <a:t>买卖双方之间的信息一般是不对称</a:t>
            </a:r>
            <a:r>
              <a:rPr lang="zh-CN" altLang="en-US" sz="2000" dirty="0">
                <a:latin typeface="+mn-ea"/>
              </a:rPr>
              <a:t>的，如：卖家对产品的了解通常比卖家多</a:t>
            </a:r>
            <a:endParaRPr lang="en-US" altLang="zh-CN" sz="2000" dirty="0">
              <a:latin typeface="+mn-ea"/>
            </a:endParaRPr>
          </a:p>
        </p:txBody>
      </p:sp>
    </p:spTree>
    <p:extLst>
      <p:ext uri="{BB962C8B-B14F-4D97-AF65-F5344CB8AC3E}">
        <p14:creationId xmlns:p14="http://schemas.microsoft.com/office/powerpoint/2010/main" val="1529346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577">
                                            <p:txEl>
                                              <p:pRg st="5" end="5"/>
                                            </p:txEl>
                                          </p:spTgt>
                                        </p:tgtEl>
                                        <p:attrNameLst>
                                          <p:attrName>style.visibility</p:attrName>
                                        </p:attrNameLst>
                                      </p:cBhvr>
                                      <p:to>
                                        <p:strVal val="visible"/>
                                      </p:to>
                                    </p:set>
                                    <p:anim calcmode="lin" valueType="num">
                                      <p:cBhvr additive="base">
                                        <p:cTn id="7" dur="500" fill="hold"/>
                                        <p:tgtEl>
                                          <p:spTgt spid="2457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577">
                                            <p:txEl>
                                              <p:pRg st="6" end="6"/>
                                            </p:txEl>
                                          </p:spTgt>
                                        </p:tgtEl>
                                        <p:attrNameLst>
                                          <p:attrName>style.visibility</p:attrName>
                                        </p:attrNameLst>
                                      </p:cBhvr>
                                      <p:to>
                                        <p:strVal val="visible"/>
                                      </p:to>
                                    </p:set>
                                    <p:anim calcmode="lin" valueType="num">
                                      <p:cBhvr additive="base">
                                        <p:cTn id="11" dur="500" fill="hold"/>
                                        <p:tgtEl>
                                          <p:spTgt spid="2457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577">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577">
                                            <p:txEl>
                                              <p:pRg st="7" end="7"/>
                                            </p:txEl>
                                          </p:spTgt>
                                        </p:tgtEl>
                                        <p:attrNameLst>
                                          <p:attrName>style.visibility</p:attrName>
                                        </p:attrNameLst>
                                      </p:cBhvr>
                                      <p:to>
                                        <p:strVal val="visible"/>
                                      </p:to>
                                    </p:set>
                                    <p:anim calcmode="lin" valueType="num">
                                      <p:cBhvr additive="base">
                                        <p:cTn id="15" dur="500" fill="hold"/>
                                        <p:tgtEl>
                                          <p:spTgt spid="24577">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577">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577">
                                            <p:txEl>
                                              <p:pRg st="8" end="8"/>
                                            </p:txEl>
                                          </p:spTgt>
                                        </p:tgtEl>
                                        <p:attrNameLst>
                                          <p:attrName>style.visibility</p:attrName>
                                        </p:attrNameLst>
                                      </p:cBhvr>
                                      <p:to>
                                        <p:strVal val="visible"/>
                                      </p:to>
                                    </p:set>
                                    <p:anim calcmode="lin" valueType="num">
                                      <p:cBhvr additive="base">
                                        <p:cTn id="19" dur="500" fill="hold"/>
                                        <p:tgtEl>
                                          <p:spTgt spid="2457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scene3d>
              <a:camera prst="orthographicFront"/>
              <a:lightRig rig="soft" dir="t"/>
            </a:scene3d>
          </a:bodyPr>
          <a:lstStyle/>
          <a:p>
            <a:pPr>
              <a:defRPr/>
            </a:pPr>
            <a:r>
              <a:rPr lang="zh-CN" altLang="en-US" dirty="0">
                <a:cs typeface="+mj-cs"/>
              </a:rPr>
              <a:t>博弈论进入主流经济学</a:t>
            </a:r>
          </a:p>
        </p:txBody>
      </p:sp>
      <p:sp>
        <p:nvSpPr>
          <p:cNvPr id="2" name="内容占位符 1"/>
          <p:cNvSpPr>
            <a:spLocks noGrp="1"/>
          </p:cNvSpPr>
          <p:nvPr>
            <p:ph idx="4294967295"/>
          </p:nvPr>
        </p:nvSpPr>
        <p:spPr>
          <a:xfrm>
            <a:off x="649120" y="1063695"/>
            <a:ext cx="10545418" cy="5376862"/>
          </a:xfrm>
        </p:spPr>
        <p:txBody>
          <a:bodyPr>
            <a:normAutofit/>
          </a:bodyPr>
          <a:lstStyle/>
          <a:p>
            <a:pPr>
              <a:lnSpc>
                <a:spcPct val="100000"/>
              </a:lnSpc>
            </a:pPr>
            <a:r>
              <a:rPr lang="en-US" altLang="zh-CN" sz="2000" dirty="0">
                <a:latin typeface="+mn-ea"/>
              </a:rPr>
              <a:t>20</a:t>
            </a:r>
            <a:r>
              <a:rPr lang="zh-CN" altLang="en-US" sz="2000" dirty="0">
                <a:latin typeface="+mn-ea"/>
              </a:rPr>
              <a:t>世纪</a:t>
            </a:r>
            <a:r>
              <a:rPr lang="en-US" altLang="zh-CN" sz="2000" dirty="0">
                <a:latin typeface="+mn-ea"/>
              </a:rPr>
              <a:t>70</a:t>
            </a:r>
            <a:r>
              <a:rPr lang="zh-CN" altLang="en-US" sz="2000" dirty="0">
                <a:latin typeface="+mn-ea"/>
              </a:rPr>
              <a:t>年代，经济学家将注意力从</a:t>
            </a:r>
            <a:r>
              <a:rPr lang="zh-CN" altLang="en-US" sz="2000" u="sng" dirty="0">
                <a:solidFill>
                  <a:srgbClr val="FF0000"/>
                </a:solidFill>
                <a:latin typeface="+mn-ea"/>
              </a:rPr>
              <a:t>价格制度</a:t>
            </a:r>
            <a:r>
              <a:rPr lang="zh-CN" altLang="en-US" sz="2000" dirty="0">
                <a:latin typeface="+mn-ea"/>
              </a:rPr>
              <a:t>转向</a:t>
            </a:r>
            <a:r>
              <a:rPr lang="zh-CN" altLang="en-US" sz="2000" u="sng" dirty="0">
                <a:solidFill>
                  <a:srgbClr val="FF0000"/>
                </a:solidFill>
                <a:latin typeface="+mn-ea"/>
              </a:rPr>
              <a:t>非价格制度</a:t>
            </a:r>
            <a:r>
              <a:rPr lang="zh-CN" altLang="en-US" sz="2000" dirty="0">
                <a:latin typeface="+mn-ea"/>
              </a:rPr>
              <a:t>时，博弈论逐渐成为经济学的基石</a:t>
            </a:r>
            <a:endParaRPr lang="en-US" altLang="zh-CN" sz="2000" dirty="0">
              <a:latin typeface="+mn-ea"/>
            </a:endParaRPr>
          </a:p>
          <a:p>
            <a:pPr>
              <a:lnSpc>
                <a:spcPct val="100000"/>
              </a:lnSpc>
            </a:pPr>
            <a:r>
              <a:rPr lang="zh-CN" altLang="en-US" sz="2000" dirty="0">
                <a:solidFill>
                  <a:srgbClr val="FF0000"/>
                </a:solidFill>
                <a:latin typeface="+mn-ea"/>
              </a:rPr>
              <a:t>非价格制度是什么</a:t>
            </a:r>
            <a:r>
              <a:rPr lang="zh-CN" altLang="en-US" sz="2000" dirty="0">
                <a:latin typeface="+mn-ea"/>
              </a:rPr>
              <a:t>？比如：品牌、口碑、声誉、认证（证书）、承诺等，是市场经济中不可或缺且非常重要的组成部分</a:t>
            </a:r>
            <a:endParaRPr lang="en-US" altLang="zh-CN" sz="2000" dirty="0">
              <a:latin typeface="+mn-ea"/>
            </a:endParaRPr>
          </a:p>
          <a:p>
            <a:pPr>
              <a:lnSpc>
                <a:spcPct val="100000"/>
              </a:lnSpc>
              <a:buFont typeface="Wingdings" pitchFamily="2" charset="2"/>
              <a:buNone/>
            </a:pPr>
            <a:endParaRPr lang="en-US" altLang="zh-CN" sz="2000" dirty="0">
              <a:latin typeface="+mn-ea"/>
            </a:endParaRPr>
          </a:p>
          <a:p>
            <a:pPr>
              <a:lnSpc>
                <a:spcPct val="100000"/>
              </a:lnSpc>
              <a:buFont typeface="Wingdings" pitchFamily="2" charset="2"/>
              <a:buNone/>
            </a:pPr>
            <a:r>
              <a:rPr lang="en-US" altLang="zh-CN" sz="2000" dirty="0">
                <a:latin typeface="+mn-ea"/>
              </a:rPr>
              <a:t>Why</a:t>
            </a:r>
            <a:r>
              <a:rPr lang="zh-CN" altLang="en-US" sz="2000" dirty="0">
                <a:latin typeface="+mn-ea"/>
              </a:rPr>
              <a:t>？因为我们的现实市场有两个不可回避的特点：</a:t>
            </a:r>
            <a:endParaRPr lang="en-US" altLang="zh-CN" sz="2000" dirty="0">
              <a:latin typeface="+mn-ea"/>
            </a:endParaRPr>
          </a:p>
          <a:p>
            <a:pPr>
              <a:lnSpc>
                <a:spcPct val="100000"/>
              </a:lnSpc>
            </a:pPr>
            <a:r>
              <a:rPr lang="zh-CN" altLang="en-US" sz="2000" dirty="0">
                <a:solidFill>
                  <a:srgbClr val="FF0000"/>
                </a:solidFill>
                <a:latin typeface="+mn-ea"/>
              </a:rPr>
              <a:t>不完全竞争</a:t>
            </a:r>
            <a:r>
              <a:rPr lang="zh-CN" altLang="en-US" sz="2000" dirty="0">
                <a:latin typeface="+mn-ea"/>
              </a:rPr>
              <a:t>：</a:t>
            </a:r>
            <a:endParaRPr lang="en-US" altLang="zh-CN" sz="2000" dirty="0">
              <a:latin typeface="+mn-ea"/>
            </a:endParaRPr>
          </a:p>
          <a:p>
            <a:pPr lvl="1">
              <a:lnSpc>
                <a:spcPct val="100000"/>
              </a:lnSpc>
            </a:pPr>
            <a:r>
              <a:rPr lang="zh-CN" altLang="en-US" sz="1800" dirty="0">
                <a:latin typeface="+mn-ea"/>
              </a:rPr>
              <a:t>在不完全竞争市场中，人们之间的行为是直接影响的，一个人在做决策时必须考虑对方的反应</a:t>
            </a:r>
            <a:endParaRPr lang="en-US" altLang="zh-CN" sz="1800" dirty="0">
              <a:latin typeface="+mn-ea"/>
            </a:endParaRPr>
          </a:p>
          <a:p>
            <a:pPr lvl="1">
              <a:lnSpc>
                <a:spcPct val="100000"/>
              </a:lnSpc>
            </a:pPr>
            <a:r>
              <a:rPr lang="zh-CN" altLang="en-US" sz="1800" dirty="0">
                <a:latin typeface="+mn-ea"/>
              </a:rPr>
              <a:t>这就是</a:t>
            </a:r>
            <a:r>
              <a:rPr lang="zh-CN" altLang="en-US" sz="1800" b="1" u="sng" dirty="0">
                <a:latin typeface="+mn-ea"/>
              </a:rPr>
              <a:t>博弈论</a:t>
            </a:r>
            <a:r>
              <a:rPr lang="zh-CN" altLang="en-US" sz="1800" dirty="0">
                <a:latin typeface="+mn-ea"/>
              </a:rPr>
              <a:t>要研究的问题</a:t>
            </a:r>
            <a:endParaRPr lang="en-US" altLang="zh-CN" sz="1800" dirty="0">
              <a:latin typeface="+mn-ea"/>
            </a:endParaRPr>
          </a:p>
          <a:p>
            <a:pPr>
              <a:lnSpc>
                <a:spcPct val="100000"/>
              </a:lnSpc>
            </a:pPr>
            <a:r>
              <a:rPr lang="zh-CN" altLang="en-US" sz="2000" dirty="0">
                <a:solidFill>
                  <a:srgbClr val="FF0000"/>
                </a:solidFill>
                <a:latin typeface="+mn-ea"/>
              </a:rPr>
              <a:t>不对称信息</a:t>
            </a:r>
            <a:r>
              <a:rPr lang="zh-CN" altLang="en-US" sz="2000" dirty="0">
                <a:latin typeface="+mn-ea"/>
              </a:rPr>
              <a:t>：</a:t>
            </a:r>
            <a:endParaRPr lang="en-US" altLang="zh-CN" sz="2000" dirty="0">
              <a:latin typeface="+mn-ea"/>
            </a:endParaRPr>
          </a:p>
          <a:p>
            <a:pPr lvl="1">
              <a:lnSpc>
                <a:spcPct val="100000"/>
              </a:lnSpc>
            </a:pPr>
            <a:r>
              <a:rPr lang="zh-CN" altLang="en-US" sz="1800" dirty="0">
                <a:latin typeface="+mn-ea"/>
              </a:rPr>
              <a:t>当参与人之间存在信息不对称时，任何一种有效的制度安排必须满足“激励相容”（</a:t>
            </a:r>
            <a:r>
              <a:rPr lang="en-US" altLang="zh-CN" sz="1800" dirty="0">
                <a:latin typeface="+mn-ea"/>
              </a:rPr>
              <a:t>incentive compatible</a:t>
            </a:r>
            <a:r>
              <a:rPr lang="zh-CN" altLang="en-US" sz="1800" dirty="0">
                <a:latin typeface="+mn-ea"/>
              </a:rPr>
              <a:t>）条件</a:t>
            </a:r>
            <a:endParaRPr lang="en-US" altLang="zh-CN" sz="1800" dirty="0">
              <a:latin typeface="+mn-ea"/>
            </a:endParaRPr>
          </a:p>
          <a:p>
            <a:pPr lvl="1">
              <a:lnSpc>
                <a:spcPct val="100000"/>
              </a:lnSpc>
            </a:pPr>
            <a:r>
              <a:rPr lang="zh-CN" altLang="en-US" sz="1800" dirty="0">
                <a:latin typeface="+mn-ea"/>
              </a:rPr>
              <a:t>这就是</a:t>
            </a:r>
            <a:r>
              <a:rPr lang="zh-CN" altLang="en-US" sz="1800" b="1" u="sng" dirty="0">
                <a:latin typeface="+mn-ea"/>
              </a:rPr>
              <a:t>信息经济学</a:t>
            </a:r>
            <a:r>
              <a:rPr lang="zh-CN" altLang="en-US" sz="1800" dirty="0">
                <a:latin typeface="+mn-ea"/>
              </a:rPr>
              <a:t>要研究的问题</a:t>
            </a:r>
          </a:p>
        </p:txBody>
      </p:sp>
    </p:spTree>
    <p:extLst>
      <p:ext uri="{BB962C8B-B14F-4D97-AF65-F5344CB8AC3E}">
        <p14:creationId xmlns:p14="http://schemas.microsoft.com/office/powerpoint/2010/main" val="1863344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checkerboard(across)">
                                      <p:cBhvr>
                                        <p:cTn id="7" dur="500"/>
                                        <p:tgtEl>
                                          <p:spTgt spid="2">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checkerboard(across)">
                                      <p:cBhvr>
                                        <p:cTn id="10" dur="500"/>
                                        <p:tgtEl>
                                          <p:spTgt spid="2">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checkerboard(across)">
                                      <p:cBhvr>
                                        <p:cTn id="13" dur="500"/>
                                        <p:tgtEl>
                                          <p:spTgt spid="2">
                                            <p:txEl>
                                              <p:pRg st="7" end="7"/>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checkerboard(across)">
                                      <p:cBhvr>
                                        <p:cTn id="18" dur="500"/>
                                        <p:tgtEl>
                                          <p:spTgt spid="2">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checkerboard(across)">
                                      <p:cBhvr>
                                        <p:cTn id="21" dur="500"/>
                                        <p:tgtEl>
                                          <p:spTgt spid="2">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checkerboard(across)">
                                      <p:cBhvr>
                                        <p:cTn id="26" dur="500"/>
                                        <p:tgtEl>
                                          <p:spTgt spid="2">
                                            <p:txEl>
                                              <p:pRg st="8" end="8"/>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checkerboard(across)">
                                      <p:cBhvr>
                                        <p:cTn id="2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scene3d>
              <a:camera prst="orthographicFront"/>
              <a:lightRig rig="soft" dir="t"/>
            </a:scene3d>
          </a:bodyPr>
          <a:lstStyle/>
          <a:p>
            <a:pPr>
              <a:defRPr/>
            </a:pPr>
            <a:r>
              <a:rPr lang="zh-CN" altLang="en-US" dirty="0">
                <a:cs typeface="+mj-cs"/>
              </a:rPr>
              <a:t>两种均衡的比较</a:t>
            </a:r>
          </a:p>
        </p:txBody>
      </p:sp>
      <p:sp>
        <p:nvSpPr>
          <p:cNvPr id="2" name="内容占位符 1"/>
          <p:cNvSpPr>
            <a:spLocks noGrp="1"/>
          </p:cNvSpPr>
          <p:nvPr>
            <p:ph idx="4294967295"/>
          </p:nvPr>
        </p:nvSpPr>
        <p:spPr>
          <a:xfrm>
            <a:off x="852871" y="1366424"/>
            <a:ext cx="11084023" cy="3886200"/>
          </a:xfrm>
        </p:spPr>
        <p:txBody>
          <a:bodyPr>
            <a:noAutofit/>
          </a:bodyPr>
          <a:lstStyle/>
          <a:p>
            <a:pPr>
              <a:lnSpc>
                <a:spcPct val="100000"/>
              </a:lnSpc>
            </a:pPr>
            <a:r>
              <a:rPr lang="zh-CN" altLang="en-US" sz="2400" dirty="0">
                <a:latin typeface="+mn-ea"/>
              </a:rPr>
              <a:t>传统的微观经济学</a:t>
            </a:r>
            <a:r>
              <a:rPr lang="en-US" altLang="zh-CN" sz="2400" dirty="0">
                <a:latin typeface="+mn-ea"/>
              </a:rPr>
              <a:t>—</a:t>
            </a:r>
            <a:r>
              <a:rPr lang="zh-CN" altLang="en-US" sz="2400" dirty="0">
                <a:latin typeface="+mn-ea"/>
              </a:rPr>
              <a:t>“</a:t>
            </a:r>
            <a:r>
              <a:rPr lang="zh-CN" altLang="en-US" sz="2400" dirty="0">
                <a:solidFill>
                  <a:srgbClr val="FF0000"/>
                </a:solidFill>
                <a:latin typeface="+mn-ea"/>
              </a:rPr>
              <a:t>瓦尔拉斯均衡</a:t>
            </a:r>
            <a:r>
              <a:rPr lang="zh-CN" altLang="en-US" sz="2400" dirty="0">
                <a:latin typeface="+mn-ea"/>
              </a:rPr>
              <a:t>”：</a:t>
            </a:r>
            <a:endParaRPr lang="en-US" altLang="zh-CN" sz="2400" dirty="0">
              <a:latin typeface="+mn-ea"/>
            </a:endParaRPr>
          </a:p>
          <a:p>
            <a:pPr lvl="1">
              <a:lnSpc>
                <a:spcPct val="100000"/>
              </a:lnSpc>
            </a:pPr>
            <a:r>
              <a:rPr lang="zh-CN" altLang="en-US" sz="2000" dirty="0">
                <a:latin typeface="+mn-ea"/>
              </a:rPr>
              <a:t>给定价格参数和收入的条件下，最大化个人的效用</a:t>
            </a:r>
            <a:endParaRPr lang="en-US" altLang="zh-CN" sz="2000" dirty="0">
              <a:latin typeface="+mn-ea"/>
            </a:endParaRPr>
          </a:p>
          <a:p>
            <a:pPr lvl="1">
              <a:lnSpc>
                <a:spcPct val="100000"/>
              </a:lnSpc>
            </a:pPr>
            <a:r>
              <a:rPr lang="zh-CN" altLang="en-US" sz="2000" dirty="0">
                <a:latin typeface="+mn-ea"/>
              </a:rPr>
              <a:t>个人效用函数不依赖于其他人的选择</a:t>
            </a:r>
            <a:endParaRPr lang="en-US" altLang="zh-CN" sz="2000" dirty="0">
              <a:latin typeface="+mn-ea"/>
            </a:endParaRPr>
          </a:p>
          <a:p>
            <a:pPr lvl="1">
              <a:lnSpc>
                <a:spcPct val="100000"/>
              </a:lnSpc>
            </a:pPr>
            <a:r>
              <a:rPr lang="zh-CN" altLang="en-US" sz="2000" dirty="0">
                <a:latin typeface="+mn-ea"/>
              </a:rPr>
              <a:t>其他人的行为都被总结在一个参数里</a:t>
            </a:r>
            <a:r>
              <a:rPr lang="en-US" altLang="zh-CN" sz="2000" dirty="0">
                <a:latin typeface="+mn-ea"/>
              </a:rPr>
              <a:t>——</a:t>
            </a:r>
            <a:r>
              <a:rPr lang="zh-CN" altLang="en-US" sz="2000" dirty="0">
                <a:latin typeface="+mn-ea"/>
              </a:rPr>
              <a:t>“价格”</a:t>
            </a:r>
            <a:endParaRPr lang="en-US" altLang="zh-CN" sz="2000" dirty="0">
              <a:latin typeface="+mn-ea"/>
            </a:endParaRPr>
          </a:p>
          <a:p>
            <a:pPr lvl="1">
              <a:lnSpc>
                <a:spcPct val="100000"/>
              </a:lnSpc>
            </a:pPr>
            <a:endParaRPr lang="en-US" altLang="zh-CN" sz="2000" dirty="0">
              <a:latin typeface="+mn-ea"/>
            </a:endParaRPr>
          </a:p>
          <a:p>
            <a:pPr>
              <a:lnSpc>
                <a:spcPct val="100000"/>
              </a:lnSpc>
            </a:pPr>
            <a:r>
              <a:rPr lang="zh-CN" altLang="en-US" sz="2400" dirty="0">
                <a:latin typeface="+mn-ea"/>
              </a:rPr>
              <a:t>博弈论</a:t>
            </a:r>
            <a:r>
              <a:rPr lang="en-US" altLang="zh-CN" sz="2400" dirty="0">
                <a:latin typeface="+mn-ea"/>
              </a:rPr>
              <a:t>—</a:t>
            </a:r>
            <a:r>
              <a:rPr lang="zh-CN" altLang="en-US" sz="2400" dirty="0">
                <a:latin typeface="+mn-ea"/>
              </a:rPr>
              <a:t>“</a:t>
            </a:r>
            <a:r>
              <a:rPr lang="zh-CN" altLang="en-US" sz="2400" dirty="0">
                <a:solidFill>
                  <a:srgbClr val="FF0000"/>
                </a:solidFill>
                <a:latin typeface="+mn-ea"/>
              </a:rPr>
              <a:t>纳什均衡</a:t>
            </a:r>
            <a:r>
              <a:rPr lang="zh-CN" altLang="en-US" sz="2400" dirty="0">
                <a:latin typeface="+mn-ea"/>
              </a:rPr>
              <a:t>”：</a:t>
            </a:r>
            <a:endParaRPr lang="en-US" altLang="zh-CN" sz="2400" dirty="0">
              <a:latin typeface="+mn-ea"/>
            </a:endParaRPr>
          </a:p>
          <a:p>
            <a:pPr lvl="1">
              <a:lnSpc>
                <a:spcPct val="100000"/>
              </a:lnSpc>
            </a:pPr>
            <a:r>
              <a:rPr lang="zh-CN" altLang="en-US" sz="2000" dirty="0">
                <a:latin typeface="+mn-ea"/>
              </a:rPr>
              <a:t>个人效用函数不仅依赖于个人选择，而且依赖于他人选择</a:t>
            </a:r>
            <a:endParaRPr lang="en-US" altLang="zh-CN" sz="2000" dirty="0">
              <a:latin typeface="+mn-ea"/>
            </a:endParaRPr>
          </a:p>
          <a:p>
            <a:pPr lvl="1">
              <a:lnSpc>
                <a:spcPct val="100000"/>
              </a:lnSpc>
            </a:pPr>
            <a:r>
              <a:rPr lang="zh-CN" altLang="en-US" sz="2000" dirty="0">
                <a:latin typeface="+mn-ea"/>
              </a:rPr>
              <a:t>个人最优选择是其他人选择的函数</a:t>
            </a:r>
            <a:endParaRPr lang="en-US" altLang="zh-CN" sz="2000" dirty="0">
              <a:latin typeface="+mn-ea"/>
            </a:endParaRPr>
          </a:p>
          <a:p>
            <a:pPr lvl="1">
              <a:lnSpc>
                <a:spcPct val="100000"/>
              </a:lnSpc>
            </a:pPr>
            <a:r>
              <a:rPr lang="zh-CN" altLang="en-US" sz="2000" dirty="0">
                <a:latin typeface="+mn-ea"/>
              </a:rPr>
              <a:t>研究存在相互外部经济条件下的个人选择问题</a:t>
            </a:r>
            <a:endParaRPr lang="en-US" altLang="zh-CN" sz="2000" dirty="0">
              <a:latin typeface="+mn-ea"/>
            </a:endParaRPr>
          </a:p>
          <a:p>
            <a:pPr lvl="1"/>
            <a:endParaRPr lang="en-US" altLang="zh-CN" sz="2000" dirty="0">
              <a:latin typeface="仿宋_GB2312" charset="0"/>
              <a:ea typeface="黑体" pitchFamily="49" charset="-122"/>
            </a:endParaRPr>
          </a:p>
          <a:p>
            <a:pPr lvl="1"/>
            <a:endParaRPr lang="en-US" altLang="zh-CN" sz="2000" dirty="0">
              <a:latin typeface="仿宋_GB2312" charset="0"/>
              <a:ea typeface="黑体" pitchFamily="49" charset="-122"/>
            </a:endParaRPr>
          </a:p>
          <a:p>
            <a:endParaRPr lang="en-US" altLang="zh-CN" sz="2400" dirty="0"/>
          </a:p>
        </p:txBody>
      </p:sp>
    </p:spTree>
    <p:extLst>
      <p:ext uri="{BB962C8B-B14F-4D97-AF65-F5344CB8AC3E}">
        <p14:creationId xmlns:p14="http://schemas.microsoft.com/office/powerpoint/2010/main" val="52576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checkerboard(across)">
                                      <p:cBhvr>
                                        <p:cTn id="10" dur="500"/>
                                        <p:tgtEl>
                                          <p:spTgt spid="2">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checkerboard(across)">
                                      <p:cBhvr>
                                        <p:cTn id="13" dur="500"/>
                                        <p:tgtEl>
                                          <p:spTgt spid="2">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checkerboard(across)">
                                      <p:cBhvr>
                                        <p:cTn id="16" dur="500"/>
                                        <p:tgtEl>
                                          <p:spTgt spid="2">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checkerboard(across)">
                                      <p:cBhvr>
                                        <p:cTn id="21" dur="500"/>
                                        <p:tgtEl>
                                          <p:spTgt spid="2">
                                            <p:txEl>
                                              <p:pRg st="5" end="5"/>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checkerboard(across)">
                                      <p:cBhvr>
                                        <p:cTn id="24" dur="500"/>
                                        <p:tgtEl>
                                          <p:spTgt spid="2">
                                            <p:txEl>
                                              <p:pRg st="6" end="6"/>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checkerboard(across)">
                                      <p:cBhvr>
                                        <p:cTn id="27" dur="500"/>
                                        <p:tgtEl>
                                          <p:spTgt spid="2">
                                            <p:txEl>
                                              <p:pRg st="7" end="7"/>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checkerboard(across)">
                                      <p:cBhvr>
                                        <p:cTn id="3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4366" y="293914"/>
            <a:ext cx="7800607" cy="457200"/>
          </a:xfrm>
        </p:spPr>
        <p:txBody>
          <a:bodyPr>
            <a:normAutofit fontScale="90000"/>
            <a:scene3d>
              <a:camera prst="orthographicFront"/>
              <a:lightRig rig="soft" dir="t"/>
            </a:scene3d>
          </a:bodyPr>
          <a:lstStyle/>
          <a:p>
            <a:pPr>
              <a:defRPr/>
            </a:pPr>
            <a:r>
              <a:rPr lang="zh-CN" altLang="en-US" dirty="0">
                <a:cs typeface="+mj-cs"/>
              </a:rPr>
              <a:t>不谋而合：经济学研究的趋势与博弈论</a:t>
            </a:r>
          </a:p>
        </p:txBody>
      </p:sp>
      <p:sp>
        <p:nvSpPr>
          <p:cNvPr id="2" name="内容占位符 1"/>
          <p:cNvSpPr>
            <a:spLocks noGrp="1"/>
          </p:cNvSpPr>
          <p:nvPr>
            <p:ph idx="4294967295"/>
          </p:nvPr>
        </p:nvSpPr>
        <p:spPr>
          <a:xfrm>
            <a:off x="596346" y="1455875"/>
            <a:ext cx="10455967" cy="3886200"/>
          </a:xfrm>
        </p:spPr>
        <p:txBody>
          <a:bodyPr>
            <a:normAutofit/>
          </a:bodyPr>
          <a:lstStyle/>
          <a:p>
            <a:pPr>
              <a:lnSpc>
                <a:spcPct val="100000"/>
              </a:lnSpc>
              <a:buFont typeface="Wingdings" pitchFamily="2" charset="2"/>
              <a:buNone/>
            </a:pPr>
            <a:r>
              <a:rPr lang="zh-CN" altLang="en-US" sz="2400" dirty="0">
                <a:latin typeface="+mn-ea"/>
              </a:rPr>
              <a:t>趋势一：</a:t>
            </a:r>
            <a:r>
              <a:rPr lang="zh-CN" altLang="en-US" sz="2400" dirty="0">
                <a:solidFill>
                  <a:srgbClr val="FF0000"/>
                </a:solidFill>
                <a:latin typeface="+mn-ea"/>
              </a:rPr>
              <a:t>经济学的研究对象越来越转向个体</a:t>
            </a:r>
            <a:endParaRPr lang="en-US" altLang="zh-CN" sz="2400" dirty="0">
              <a:solidFill>
                <a:srgbClr val="FF0000"/>
              </a:solidFill>
              <a:latin typeface="+mn-ea"/>
            </a:endParaRPr>
          </a:p>
          <a:p>
            <a:pPr lvl="1">
              <a:lnSpc>
                <a:spcPct val="100000"/>
              </a:lnSpc>
            </a:pPr>
            <a:r>
              <a:rPr lang="zh-CN" altLang="en-US" sz="2000" dirty="0">
                <a:latin typeface="+mn-ea"/>
              </a:rPr>
              <a:t>放弃了一些没有微观基础的假定，</a:t>
            </a:r>
            <a:r>
              <a:rPr lang="zh-CN" altLang="en-US" sz="2000" dirty="0">
                <a:solidFill>
                  <a:srgbClr val="FF0000"/>
                </a:solidFill>
                <a:latin typeface="+mn-ea"/>
              </a:rPr>
              <a:t>一切从个人效用函数及其约束条件开始</a:t>
            </a:r>
            <a:r>
              <a:rPr lang="zh-CN" altLang="en-US" sz="2000" dirty="0">
                <a:latin typeface="+mn-ea"/>
              </a:rPr>
              <a:t>，解约束条件下的</a:t>
            </a:r>
            <a:r>
              <a:rPr lang="zh-CN" altLang="en-US" sz="2000" dirty="0">
                <a:solidFill>
                  <a:srgbClr val="FF0000"/>
                </a:solidFill>
                <a:latin typeface="+mn-ea"/>
              </a:rPr>
              <a:t>个人效用最大化问题</a:t>
            </a:r>
            <a:r>
              <a:rPr lang="zh-CN" altLang="en-US" sz="2000" dirty="0">
                <a:latin typeface="+mn-ea"/>
              </a:rPr>
              <a:t>而导出行为及均衡结果</a:t>
            </a:r>
            <a:endParaRPr lang="en-US" altLang="zh-CN" sz="2000" dirty="0">
              <a:latin typeface="+mn-ea"/>
            </a:endParaRPr>
          </a:p>
          <a:p>
            <a:pPr lvl="1">
              <a:lnSpc>
                <a:spcPct val="100000"/>
              </a:lnSpc>
            </a:pPr>
            <a:r>
              <a:rPr lang="zh-CN" altLang="en-US" sz="2000" dirty="0">
                <a:latin typeface="+mn-ea"/>
              </a:rPr>
              <a:t>博弈论的研究范式：给出个人的支付函数及战略空间，然后看当每个人都选择最优战略时将发生什么</a:t>
            </a:r>
            <a:endParaRPr lang="en-US" altLang="zh-CN" sz="2000" dirty="0">
              <a:latin typeface="+mn-ea"/>
            </a:endParaRPr>
          </a:p>
          <a:p>
            <a:pPr lvl="1">
              <a:lnSpc>
                <a:spcPct val="100000"/>
              </a:lnSpc>
            </a:pPr>
            <a:endParaRPr lang="en-US" altLang="zh-CN" sz="2000" dirty="0">
              <a:latin typeface="+mn-ea"/>
            </a:endParaRPr>
          </a:p>
          <a:p>
            <a:pPr>
              <a:lnSpc>
                <a:spcPct val="100000"/>
              </a:lnSpc>
              <a:buFont typeface="Wingdings" pitchFamily="2" charset="2"/>
              <a:buNone/>
            </a:pPr>
            <a:r>
              <a:rPr lang="zh-CN" altLang="en-US" sz="2400" dirty="0">
                <a:latin typeface="+mn-ea"/>
              </a:rPr>
              <a:t>趋势二：</a:t>
            </a:r>
            <a:r>
              <a:rPr lang="zh-CN" altLang="en-US" sz="2400" dirty="0">
                <a:solidFill>
                  <a:srgbClr val="FF0000"/>
                </a:solidFill>
                <a:latin typeface="+mn-ea"/>
              </a:rPr>
              <a:t>经济学越来越重视对信息的研究</a:t>
            </a:r>
            <a:endParaRPr lang="en-US" altLang="zh-CN" sz="2400" dirty="0">
              <a:solidFill>
                <a:srgbClr val="FF0000"/>
              </a:solidFill>
              <a:latin typeface="+mn-ea"/>
            </a:endParaRPr>
          </a:p>
          <a:p>
            <a:pPr lvl="1">
              <a:lnSpc>
                <a:spcPct val="100000"/>
              </a:lnSpc>
            </a:pPr>
            <a:r>
              <a:rPr lang="zh-CN" altLang="en-US" sz="2000" dirty="0">
                <a:latin typeface="+mn-ea"/>
              </a:rPr>
              <a:t>信息不对称对个人选择及制度安排的影响</a:t>
            </a:r>
            <a:endParaRPr lang="en-US" altLang="zh-CN" sz="2000" dirty="0">
              <a:latin typeface="+mn-ea"/>
            </a:endParaRPr>
          </a:p>
          <a:p>
            <a:pPr lvl="1">
              <a:lnSpc>
                <a:spcPct val="100000"/>
              </a:lnSpc>
            </a:pPr>
            <a:r>
              <a:rPr lang="zh-CN" altLang="en-US" sz="2000" dirty="0">
                <a:latin typeface="+mn-ea"/>
              </a:rPr>
              <a:t>信息经济学：非对称信息博弈论</a:t>
            </a:r>
            <a:endParaRPr lang="en-US" altLang="zh-CN" sz="2000" dirty="0">
              <a:latin typeface="+mn-ea"/>
            </a:endParaRPr>
          </a:p>
          <a:p>
            <a:pPr lvl="1">
              <a:lnSpc>
                <a:spcPct val="100000"/>
              </a:lnSpc>
            </a:pPr>
            <a:endParaRPr lang="zh-CN" altLang="en-US" sz="2000" dirty="0">
              <a:latin typeface="+mn-ea"/>
            </a:endParaRPr>
          </a:p>
        </p:txBody>
      </p:sp>
    </p:spTree>
    <p:extLst>
      <p:ext uri="{BB962C8B-B14F-4D97-AF65-F5344CB8AC3E}">
        <p14:creationId xmlns:p14="http://schemas.microsoft.com/office/powerpoint/2010/main" val="3042515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amond(in)">
                                      <p:cBhvr>
                                        <p:cTn id="7" dur="500"/>
                                        <p:tgtEl>
                                          <p:spTgt spid="2">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amond(in)">
                                      <p:cBhvr>
                                        <p:cTn id="10" dur="500"/>
                                        <p:tgtEl>
                                          <p:spTgt spid="2">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amond(in)">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amond(in)">
                                      <p:cBhvr>
                                        <p:cTn id="18" dur="500"/>
                                        <p:tgtEl>
                                          <p:spTgt spid="2">
                                            <p:txEl>
                                              <p:pRg st="4" end="4"/>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diamond(in)">
                                      <p:cBhvr>
                                        <p:cTn id="21" dur="500"/>
                                        <p:tgtEl>
                                          <p:spTgt spid="2">
                                            <p:txEl>
                                              <p:pRg st="5" end="5"/>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diamond(in)">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4366" y="293914"/>
            <a:ext cx="6657607" cy="457200"/>
          </a:xfrm>
        </p:spPr>
        <p:txBody>
          <a:bodyPr>
            <a:normAutofit fontScale="90000"/>
            <a:scene3d>
              <a:camera prst="orthographicFront"/>
              <a:lightRig rig="soft" dir="t"/>
            </a:scene3d>
          </a:bodyPr>
          <a:lstStyle/>
          <a:p>
            <a:pPr>
              <a:defRPr/>
            </a:pPr>
            <a:r>
              <a:rPr lang="zh-CN" altLang="en-US" dirty="0">
                <a:cs typeface="+mj-cs"/>
              </a:rPr>
              <a:t>不谋而合：经济学研究的趋势与博弈论</a:t>
            </a:r>
          </a:p>
        </p:txBody>
      </p:sp>
      <p:sp>
        <p:nvSpPr>
          <p:cNvPr id="2" name="内容占位符 1"/>
          <p:cNvSpPr>
            <a:spLocks noGrp="1"/>
          </p:cNvSpPr>
          <p:nvPr>
            <p:ph idx="4294967295"/>
          </p:nvPr>
        </p:nvSpPr>
        <p:spPr>
          <a:xfrm>
            <a:off x="650239" y="1257618"/>
            <a:ext cx="10913165" cy="4756150"/>
          </a:xfrm>
        </p:spPr>
        <p:txBody>
          <a:bodyPr>
            <a:normAutofit/>
          </a:bodyPr>
          <a:lstStyle/>
          <a:p>
            <a:pPr>
              <a:lnSpc>
                <a:spcPct val="110000"/>
              </a:lnSpc>
              <a:buFont typeface="Wingdings" pitchFamily="2" charset="2"/>
              <a:buNone/>
            </a:pPr>
            <a:r>
              <a:rPr lang="zh-CN" altLang="en-US" sz="2400" dirty="0">
                <a:latin typeface="+mn-ea"/>
              </a:rPr>
              <a:t>趋势三：</a:t>
            </a:r>
            <a:r>
              <a:rPr lang="zh-CN" altLang="en-US" sz="2400" dirty="0">
                <a:solidFill>
                  <a:srgbClr val="FF0000"/>
                </a:solidFill>
                <a:latin typeface="+mn-ea"/>
              </a:rPr>
              <a:t>经济学越来越转向对人与人关系的研究</a:t>
            </a:r>
            <a:endParaRPr lang="en-US" altLang="zh-CN" sz="2400" dirty="0">
              <a:solidFill>
                <a:srgbClr val="FF0000"/>
              </a:solidFill>
              <a:latin typeface="+mn-ea"/>
            </a:endParaRPr>
          </a:p>
          <a:p>
            <a:pPr lvl="1">
              <a:lnSpc>
                <a:spcPct val="110000"/>
              </a:lnSpc>
            </a:pPr>
            <a:r>
              <a:rPr lang="zh-CN" altLang="en-US" sz="2000" dirty="0">
                <a:latin typeface="+mn-ea"/>
              </a:rPr>
              <a:t>传统经济学理论：假设其他人的行为被总结在一个非人格化的参数</a:t>
            </a:r>
            <a:r>
              <a:rPr lang="en-US" altLang="zh-CN" sz="2000" dirty="0">
                <a:latin typeface="+mn-ea"/>
              </a:rPr>
              <a:t>——</a:t>
            </a:r>
            <a:r>
              <a:rPr lang="zh-CN" altLang="en-US" sz="2000" dirty="0">
                <a:latin typeface="+mn-ea"/>
              </a:rPr>
              <a:t>“价格”中</a:t>
            </a:r>
            <a:endParaRPr lang="en-US" altLang="zh-CN" sz="2000" dirty="0">
              <a:latin typeface="+mn-ea"/>
            </a:endParaRPr>
          </a:p>
          <a:p>
            <a:pPr lvl="1">
              <a:lnSpc>
                <a:spcPct val="110000"/>
              </a:lnSpc>
            </a:pPr>
            <a:r>
              <a:rPr lang="zh-CN" altLang="en-US" sz="2000" dirty="0">
                <a:latin typeface="+mn-ea"/>
              </a:rPr>
              <a:t>个人在给定价格参数下进行决策，人们行为之间的相互作用通过价格间接完成</a:t>
            </a:r>
            <a:endParaRPr lang="en-US" altLang="zh-CN" sz="2000" dirty="0">
              <a:latin typeface="+mn-ea"/>
            </a:endParaRPr>
          </a:p>
          <a:p>
            <a:pPr lvl="1">
              <a:lnSpc>
                <a:spcPct val="110000"/>
              </a:lnSpc>
            </a:pPr>
            <a:r>
              <a:rPr lang="zh-CN" altLang="en-US" sz="2000" dirty="0">
                <a:latin typeface="+mn-ea"/>
              </a:rPr>
              <a:t>看不见的手：价格可以使个人理性与集体理性达到统一（？）</a:t>
            </a:r>
            <a:endParaRPr lang="en-US" altLang="zh-CN" sz="2000" dirty="0">
              <a:latin typeface="+mn-ea"/>
            </a:endParaRPr>
          </a:p>
          <a:p>
            <a:pPr lvl="1">
              <a:lnSpc>
                <a:spcPct val="110000"/>
              </a:lnSpc>
              <a:buFont typeface="Wingdings" pitchFamily="2" charset="2"/>
              <a:buNone/>
            </a:pPr>
            <a:endParaRPr lang="en-US" altLang="zh-CN" sz="2000" b="1" dirty="0">
              <a:latin typeface="+mn-ea"/>
            </a:endParaRPr>
          </a:p>
          <a:p>
            <a:pPr lvl="1">
              <a:lnSpc>
                <a:spcPct val="110000"/>
              </a:lnSpc>
            </a:pPr>
            <a:r>
              <a:rPr lang="zh-CN" altLang="en-US" sz="2000" b="1" dirty="0">
                <a:latin typeface="+mn-ea"/>
              </a:rPr>
              <a:t>现实社会中个人理性是否必然导致集体理性？</a:t>
            </a:r>
            <a:endParaRPr lang="zh-CN" altLang="en-US" sz="2000" dirty="0">
              <a:latin typeface="仿宋_GB2312" charset="0"/>
              <a:ea typeface="MS PGothic" pitchFamily="34" charset="-128"/>
            </a:endParaRPr>
          </a:p>
        </p:txBody>
      </p:sp>
    </p:spTree>
    <p:extLst>
      <p:ext uri="{BB962C8B-B14F-4D97-AF65-F5344CB8AC3E}">
        <p14:creationId xmlns:p14="http://schemas.microsoft.com/office/powerpoint/2010/main" val="2493978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checkerboard(across)">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9F691188-3A79-434D-BE4D-86F85F64E99E}"/>
              </a:ext>
            </a:extLst>
          </p:cNvPr>
          <p:cNvSpPr>
            <a:spLocks noGrp="1" noChangeArrowheads="1"/>
          </p:cNvSpPr>
          <p:nvPr>
            <p:ph idx="4294967295"/>
          </p:nvPr>
        </p:nvSpPr>
        <p:spPr>
          <a:xfrm>
            <a:off x="626087" y="973898"/>
            <a:ext cx="10266363" cy="4824413"/>
          </a:xfrm>
        </p:spPr>
        <p:txBody>
          <a:bodyPr>
            <a:noAutofit/>
          </a:bodyPr>
          <a:lstStyle/>
          <a:p>
            <a:pPr algn="just">
              <a:lnSpc>
                <a:spcPct val="150000"/>
              </a:lnSpc>
            </a:pPr>
            <a:r>
              <a:rPr lang="en-US" altLang="zh-CN" sz="1600" dirty="0">
                <a:latin typeface="Times New Roman" panose="02020603050405020304" pitchFamily="18" charset="0"/>
                <a:cs typeface="Times New Roman" panose="02020603050405020304" pitchFamily="18" charset="0"/>
              </a:rPr>
              <a:t>1994</a:t>
            </a:r>
            <a:r>
              <a:rPr lang="zh-CN" altLang="en-US" sz="1600" dirty="0">
                <a:latin typeface="宋体" panose="02010600030101010101" pitchFamily="2" charset="-122"/>
              </a:rPr>
              <a:t>：非合作博弈：纳什</a:t>
            </a:r>
            <a:r>
              <a:rPr lang="en-US" altLang="zh-CN" sz="1600" dirty="0">
                <a:latin typeface="宋体" panose="02010600030101010101" pitchFamily="2" charset="-122"/>
              </a:rPr>
              <a:t>(</a:t>
            </a:r>
            <a:r>
              <a:rPr lang="en-US" altLang="zh-CN" sz="1600" dirty="0">
                <a:latin typeface="Times New Roman" panose="02020603050405020304" pitchFamily="18" charset="0"/>
              </a:rPr>
              <a:t>Nash</a:t>
            </a:r>
            <a:r>
              <a:rPr lang="en-US" altLang="zh-CN" sz="1600" dirty="0">
                <a:latin typeface="宋体" panose="02010600030101010101" pitchFamily="2" charset="-122"/>
              </a:rPr>
              <a:t>)</a:t>
            </a:r>
            <a:r>
              <a:rPr lang="zh-CN" altLang="en-US" sz="1600" dirty="0">
                <a:latin typeface="宋体" panose="02010600030101010101" pitchFamily="2" charset="-122"/>
              </a:rPr>
              <a:t>、海萨尼（</a:t>
            </a:r>
            <a:r>
              <a:rPr lang="en-US" altLang="zh-CN" sz="1600" dirty="0" err="1">
                <a:latin typeface="Times New Roman" panose="02020603050405020304" pitchFamily="18" charset="0"/>
                <a:cs typeface="Times New Roman" panose="02020603050405020304" pitchFamily="18" charset="0"/>
              </a:rPr>
              <a:t>Harsanyi</a:t>
            </a:r>
            <a:r>
              <a:rPr lang="zh-CN" altLang="en-US" sz="1600" dirty="0">
                <a:latin typeface="宋体" panose="02010600030101010101" pitchFamily="2" charset="-122"/>
              </a:rPr>
              <a:t>）、塞尔顿（</a:t>
            </a:r>
            <a:r>
              <a:rPr lang="en-US" altLang="zh-CN" sz="1600" dirty="0" err="1">
                <a:latin typeface="Times New Roman" panose="02020603050405020304" pitchFamily="18" charset="0"/>
                <a:cs typeface="Times New Roman" panose="02020603050405020304" pitchFamily="18" charset="0"/>
              </a:rPr>
              <a:t>Selten</a:t>
            </a:r>
            <a:r>
              <a:rPr lang="zh-CN" altLang="en-US" sz="1600" dirty="0">
                <a:latin typeface="宋体" panose="02010600030101010101" pitchFamily="2" charset="-122"/>
              </a:rPr>
              <a:t>）</a:t>
            </a:r>
          </a:p>
          <a:p>
            <a:pPr algn="just">
              <a:lnSpc>
                <a:spcPct val="150000"/>
              </a:lnSpc>
            </a:pPr>
            <a:r>
              <a:rPr lang="en-US" altLang="zh-CN" sz="1600" dirty="0">
                <a:latin typeface="Times New Roman" panose="02020603050405020304" pitchFamily="18" charset="0"/>
                <a:cs typeface="Times New Roman" panose="02020603050405020304" pitchFamily="18" charset="0"/>
              </a:rPr>
              <a:t>1996</a:t>
            </a:r>
            <a:r>
              <a:rPr lang="zh-CN" altLang="en-US" sz="1600" dirty="0">
                <a:latin typeface="宋体" panose="02010600030101010101" pitchFamily="2" charset="-122"/>
              </a:rPr>
              <a:t>：不对称信息激励理论：莫里斯（</a:t>
            </a:r>
            <a:r>
              <a:rPr lang="en-US" altLang="zh-CN" sz="1600" dirty="0" err="1">
                <a:latin typeface="Times New Roman" panose="02020603050405020304" pitchFamily="18" charset="0"/>
                <a:cs typeface="Times New Roman" panose="02020603050405020304" pitchFamily="18" charset="0"/>
              </a:rPr>
              <a:t>Mirrlees</a:t>
            </a:r>
            <a:r>
              <a:rPr lang="zh-CN" altLang="en-US" sz="1600" dirty="0">
                <a:latin typeface="宋体" panose="02010600030101010101" pitchFamily="2" charset="-122"/>
              </a:rPr>
              <a:t>）和维克瑞（</a:t>
            </a:r>
            <a:r>
              <a:rPr lang="en-US" altLang="zh-CN" sz="1600" dirty="0" err="1">
                <a:latin typeface="Times New Roman" panose="02020603050405020304" pitchFamily="18" charset="0"/>
                <a:cs typeface="Times New Roman" panose="02020603050405020304" pitchFamily="18" charset="0"/>
              </a:rPr>
              <a:t>Vickrey</a:t>
            </a:r>
            <a:r>
              <a:rPr lang="zh-CN" altLang="en-US" sz="1600" dirty="0">
                <a:latin typeface="宋体" panose="02010600030101010101" pitchFamily="2" charset="-122"/>
              </a:rPr>
              <a:t>）</a:t>
            </a:r>
          </a:p>
          <a:p>
            <a:pPr algn="just">
              <a:lnSpc>
                <a:spcPct val="150000"/>
              </a:lnSpc>
            </a:pPr>
            <a:r>
              <a:rPr lang="en-US" altLang="zh-CN" sz="1600" dirty="0">
                <a:latin typeface="Times New Roman" panose="02020603050405020304" pitchFamily="18" charset="0"/>
              </a:rPr>
              <a:t>2001</a:t>
            </a:r>
            <a:r>
              <a:rPr lang="zh-CN" altLang="en-US" sz="1600" dirty="0">
                <a:latin typeface="宋体" panose="02010600030101010101" pitchFamily="2" charset="-122"/>
              </a:rPr>
              <a:t>：</a:t>
            </a:r>
            <a:r>
              <a:rPr lang="zh-CN" altLang="en-US" sz="1600" dirty="0">
                <a:latin typeface="Times New Roman" panose="02020603050405020304" pitchFamily="18" charset="0"/>
              </a:rPr>
              <a:t>不完全信息市场博弈：阿克罗夫（</a:t>
            </a:r>
            <a:r>
              <a:rPr lang="en-US" altLang="zh-CN" sz="1600" dirty="0" err="1">
                <a:latin typeface="Times New Roman" panose="02020603050405020304" pitchFamily="18" charset="0"/>
              </a:rPr>
              <a:t>Akerlof</a:t>
            </a:r>
            <a:r>
              <a:rPr lang="zh-CN" altLang="en-US" sz="1600" dirty="0">
                <a:latin typeface="Times New Roman" panose="02020603050405020304" pitchFamily="18" charset="0"/>
              </a:rPr>
              <a:t>）（商品市场）、斯潘塞（</a:t>
            </a:r>
            <a:r>
              <a:rPr lang="en-US" altLang="zh-CN" sz="1600" dirty="0">
                <a:latin typeface="Times New Roman" panose="02020603050405020304" pitchFamily="18" charset="0"/>
              </a:rPr>
              <a:t>Spence</a:t>
            </a:r>
            <a:r>
              <a:rPr lang="zh-CN" altLang="en-US" sz="1600" dirty="0">
                <a:latin typeface="Times New Roman" panose="02020603050405020304" pitchFamily="18" charset="0"/>
              </a:rPr>
              <a:t>）（教育市场）、斯蒂格里兹（</a:t>
            </a:r>
            <a:r>
              <a:rPr lang="en-US" altLang="zh-CN" sz="1600" dirty="0" err="1">
                <a:latin typeface="Times New Roman" panose="02020603050405020304" pitchFamily="18" charset="0"/>
              </a:rPr>
              <a:t>Stiglitze</a:t>
            </a:r>
            <a:r>
              <a:rPr lang="zh-CN" altLang="en-US" sz="1600" dirty="0">
                <a:latin typeface="Times New Roman" panose="02020603050405020304" pitchFamily="18" charset="0"/>
              </a:rPr>
              <a:t>）（保险市场）</a:t>
            </a:r>
            <a:endParaRPr lang="en-US" altLang="zh-CN" sz="1600" dirty="0">
              <a:latin typeface="Times New Roman" panose="02020603050405020304" pitchFamily="18" charset="0"/>
            </a:endParaRPr>
          </a:p>
          <a:p>
            <a:pPr algn="just">
              <a:lnSpc>
                <a:spcPct val="150000"/>
              </a:lnSpc>
            </a:pPr>
            <a:r>
              <a:rPr lang="en-US" altLang="zh-CN" sz="1600" dirty="0">
                <a:latin typeface="Times New Roman" panose="02020603050405020304" pitchFamily="18" charset="0"/>
              </a:rPr>
              <a:t>2002</a:t>
            </a:r>
            <a:r>
              <a:rPr lang="zh-CN" altLang="en-US" sz="1600" dirty="0">
                <a:latin typeface="Times New Roman" panose="02020603050405020304" pitchFamily="18" charset="0"/>
              </a:rPr>
              <a:t>：</a:t>
            </a:r>
            <a:r>
              <a:rPr lang="zh-CN" altLang="en-US" sz="1600" dirty="0">
                <a:latin typeface="宋体" panose="02010600030101010101" pitchFamily="2" charset="-122"/>
              </a:rPr>
              <a:t>实验博弈：史密斯（</a:t>
            </a:r>
            <a:r>
              <a:rPr lang="en-US" altLang="zh-CN" sz="1600" dirty="0">
                <a:latin typeface="Times New Roman" panose="02020603050405020304" pitchFamily="18" charset="0"/>
              </a:rPr>
              <a:t>Smith</a:t>
            </a:r>
            <a:r>
              <a:rPr lang="zh-CN" altLang="en-US" sz="1600" dirty="0">
                <a:latin typeface="Times New Roman" panose="02020603050405020304" pitchFamily="18" charset="0"/>
              </a:rPr>
              <a:t>），</a:t>
            </a:r>
            <a:r>
              <a:rPr lang="zh-CN" altLang="en-US" sz="1600" dirty="0">
                <a:latin typeface="宋体" panose="02010600030101010101" pitchFamily="2" charset="-122"/>
              </a:rPr>
              <a:t>心理经济学：卡尼曼（</a:t>
            </a:r>
            <a:r>
              <a:rPr lang="en-US" altLang="zh-CN" sz="1600" dirty="0" err="1">
                <a:latin typeface="Times New Roman" panose="02020603050405020304" pitchFamily="18" charset="0"/>
              </a:rPr>
              <a:t>Kahneman</a:t>
            </a:r>
            <a:r>
              <a:rPr lang="zh-CN" altLang="en-US" sz="1600" dirty="0">
                <a:latin typeface="Times New Roman" panose="02020603050405020304" pitchFamily="18" charset="0"/>
              </a:rPr>
              <a:t>）</a:t>
            </a:r>
          </a:p>
          <a:p>
            <a:pPr algn="just">
              <a:lnSpc>
                <a:spcPct val="150000"/>
              </a:lnSpc>
            </a:pPr>
            <a:r>
              <a:rPr lang="en-US" altLang="zh-CN" sz="1600" dirty="0">
                <a:latin typeface="Times New Roman" panose="02020603050405020304" pitchFamily="18" charset="0"/>
              </a:rPr>
              <a:t>2005</a:t>
            </a:r>
            <a:r>
              <a:rPr lang="zh-CN" altLang="en-US" sz="1600" dirty="0">
                <a:latin typeface="Times New Roman" panose="02020603050405020304" pitchFamily="18" charset="0"/>
              </a:rPr>
              <a:t>：冲突与合作的博弈分析：谢林</a:t>
            </a:r>
            <a:r>
              <a:rPr lang="zh-CN" altLang="en-US" sz="1600" b="1" dirty="0">
                <a:latin typeface="Times New Roman" panose="02020603050405020304" pitchFamily="18" charset="0"/>
              </a:rPr>
              <a:t>（</a:t>
            </a:r>
            <a:r>
              <a:rPr lang="en-US" altLang="zh-CN" sz="1600" dirty="0">
                <a:latin typeface="Times New Roman" panose="02020603050405020304" pitchFamily="18" charset="0"/>
              </a:rPr>
              <a:t>Schelling</a:t>
            </a:r>
            <a:r>
              <a:rPr lang="zh-CN" altLang="en-US" sz="1600" dirty="0">
                <a:latin typeface="Times New Roman" panose="02020603050405020304" pitchFamily="18" charset="0"/>
              </a:rPr>
              <a:t>），奥曼（</a:t>
            </a:r>
            <a:r>
              <a:rPr lang="en-US" altLang="zh-CN" sz="1600" dirty="0" err="1">
                <a:latin typeface="Times New Roman" panose="02020603050405020304" pitchFamily="18" charset="0"/>
              </a:rPr>
              <a:t>Aumann</a:t>
            </a:r>
            <a:r>
              <a:rPr lang="zh-CN" altLang="en-US" sz="1600" dirty="0">
                <a:latin typeface="Times New Roman" panose="02020603050405020304" pitchFamily="18" charset="0"/>
              </a:rPr>
              <a:t>）</a:t>
            </a:r>
            <a:endParaRPr lang="en-US" altLang="zh-CN" sz="1600" dirty="0">
              <a:latin typeface="Times New Roman" panose="02020603050405020304" pitchFamily="18" charset="0"/>
            </a:endParaRPr>
          </a:p>
          <a:p>
            <a:pPr algn="just">
              <a:lnSpc>
                <a:spcPct val="150000"/>
              </a:lnSpc>
            </a:pPr>
            <a:r>
              <a:rPr lang="en-US" altLang="zh-CN" sz="1600" dirty="0">
                <a:latin typeface="Times New Roman" panose="02020603050405020304" pitchFamily="18" charset="0"/>
              </a:rPr>
              <a:t>2007</a:t>
            </a:r>
            <a:r>
              <a:rPr lang="zh-CN" altLang="en-US" sz="1600" dirty="0">
                <a:latin typeface="Times New Roman" panose="02020603050405020304" pitchFamily="18" charset="0"/>
              </a:rPr>
              <a:t>：机制设计理论：赫维茨（</a:t>
            </a:r>
            <a:r>
              <a:rPr lang="en-US" altLang="zh-CN" sz="1600" dirty="0" err="1">
                <a:latin typeface="Times New Roman" panose="02020603050405020304" pitchFamily="18" charset="0"/>
              </a:rPr>
              <a:t>Hurwicz</a:t>
            </a:r>
            <a:r>
              <a:rPr lang="zh-CN" altLang="en-US" sz="1600" dirty="0">
                <a:latin typeface="Times New Roman" panose="02020603050405020304" pitchFamily="18" charset="0"/>
              </a:rPr>
              <a:t>）、马斯金（</a:t>
            </a:r>
            <a:r>
              <a:rPr lang="en-US" altLang="zh-CN" sz="1600" dirty="0" err="1">
                <a:latin typeface="Times New Roman" panose="02020603050405020304" pitchFamily="18" charset="0"/>
              </a:rPr>
              <a:t>Maskin</a:t>
            </a:r>
            <a:r>
              <a:rPr lang="zh-CN" altLang="en-US" sz="1600" dirty="0">
                <a:latin typeface="Times New Roman" panose="02020603050405020304" pitchFamily="18" charset="0"/>
              </a:rPr>
              <a:t>）、迈尔森（</a:t>
            </a:r>
            <a:r>
              <a:rPr lang="en-US" altLang="zh-CN" sz="1600" dirty="0">
                <a:latin typeface="Times New Roman" panose="02020603050405020304" pitchFamily="18" charset="0"/>
              </a:rPr>
              <a:t>Myerson</a:t>
            </a:r>
            <a:r>
              <a:rPr lang="zh-CN" altLang="en-US" sz="1600" dirty="0">
                <a:latin typeface="Times New Roman" panose="02020603050405020304" pitchFamily="18" charset="0"/>
              </a:rPr>
              <a:t>）</a:t>
            </a:r>
            <a:endParaRPr lang="en-US" altLang="zh-CN" sz="1600" dirty="0">
              <a:latin typeface="Times New Roman" panose="02020603050405020304" pitchFamily="18" charset="0"/>
            </a:endParaRPr>
          </a:p>
          <a:p>
            <a:pPr algn="just">
              <a:lnSpc>
                <a:spcPct val="150000"/>
              </a:lnSpc>
            </a:pPr>
            <a:r>
              <a:rPr lang="en-US" altLang="zh-CN" sz="1600" dirty="0">
                <a:latin typeface="Times New Roman" panose="02020603050405020304" pitchFamily="18" charset="0"/>
              </a:rPr>
              <a:t>2012</a:t>
            </a:r>
            <a:r>
              <a:rPr lang="zh-CN" altLang="en-US" sz="1600" dirty="0">
                <a:latin typeface="Times New Roman" panose="02020603050405020304" pitchFamily="18" charset="0"/>
              </a:rPr>
              <a:t>： “稳定分配”，合作博弈理论：罗斯（</a:t>
            </a:r>
            <a:r>
              <a:rPr lang="en-US" altLang="zh-CN" sz="1600" dirty="0">
                <a:latin typeface="Times New Roman" panose="02020603050405020304" pitchFamily="18" charset="0"/>
              </a:rPr>
              <a:t>Roth</a:t>
            </a:r>
            <a:r>
              <a:rPr lang="zh-CN" altLang="en-US" sz="1600" dirty="0">
                <a:latin typeface="Times New Roman" panose="02020603050405020304" pitchFamily="18" charset="0"/>
              </a:rPr>
              <a:t>）、沙普利（</a:t>
            </a:r>
            <a:r>
              <a:rPr lang="en-US" altLang="zh-CN" sz="1600" dirty="0">
                <a:latin typeface="Times New Roman" panose="02020603050405020304" pitchFamily="18" charset="0"/>
              </a:rPr>
              <a:t>Shapley</a:t>
            </a:r>
            <a:r>
              <a:rPr lang="zh-CN" altLang="en-US" sz="1600" dirty="0">
                <a:latin typeface="Times New Roman" panose="02020603050405020304" pitchFamily="18" charset="0"/>
              </a:rPr>
              <a:t>）</a:t>
            </a:r>
            <a:endParaRPr lang="en-US" altLang="zh-CN" sz="1600" dirty="0">
              <a:latin typeface="Times New Roman" panose="02020603050405020304" pitchFamily="18" charset="0"/>
            </a:endParaRPr>
          </a:p>
          <a:p>
            <a:pPr algn="just">
              <a:lnSpc>
                <a:spcPct val="150000"/>
              </a:lnSpc>
            </a:pPr>
            <a:r>
              <a:rPr lang="en-US" altLang="zh-CN" sz="1600" dirty="0">
                <a:latin typeface="Times New Roman" panose="02020603050405020304" pitchFamily="18" charset="0"/>
              </a:rPr>
              <a:t>2014</a:t>
            </a:r>
            <a:r>
              <a:rPr lang="zh-CN" altLang="en-US" sz="1600" dirty="0">
                <a:latin typeface="Times New Roman" panose="02020603050405020304" pitchFamily="18" charset="0"/>
              </a:rPr>
              <a:t>：产业组织理论以及串谋问题：梯若尔（</a:t>
            </a:r>
            <a:r>
              <a:rPr lang="en-US" altLang="zh-CN" sz="1600" dirty="0" err="1">
                <a:latin typeface="Times New Roman" panose="02020603050405020304" pitchFamily="18" charset="0"/>
              </a:rPr>
              <a:t>Tirole</a:t>
            </a:r>
            <a:r>
              <a:rPr lang="zh-CN" altLang="en-US" sz="1600" dirty="0">
                <a:latin typeface="Times New Roman" panose="02020603050405020304" pitchFamily="18" charset="0"/>
              </a:rPr>
              <a:t>）</a:t>
            </a:r>
            <a:endParaRPr lang="en-US" altLang="zh-CN" sz="1600" dirty="0">
              <a:latin typeface="Times New Roman" panose="02020603050405020304" pitchFamily="18" charset="0"/>
            </a:endParaRPr>
          </a:p>
          <a:p>
            <a:pPr algn="just">
              <a:lnSpc>
                <a:spcPct val="150000"/>
              </a:lnSpc>
            </a:pPr>
            <a:r>
              <a:rPr lang="en-US" altLang="zh-CN" sz="1600" dirty="0">
                <a:latin typeface="Times New Roman" panose="02020603050405020304" pitchFamily="18" charset="0"/>
              </a:rPr>
              <a:t>2016</a:t>
            </a:r>
            <a:r>
              <a:rPr lang="zh-CN" altLang="en-US" sz="1600" dirty="0">
                <a:latin typeface="Times New Roman" panose="02020603050405020304" pitchFamily="18" charset="0"/>
              </a:rPr>
              <a:t>：契约理论，奥利弗</a:t>
            </a:r>
            <a:r>
              <a:rPr lang="en-US" altLang="zh-CN" sz="1600" dirty="0">
                <a:latin typeface="Times New Roman" panose="02020603050405020304" pitchFamily="18" charset="0"/>
              </a:rPr>
              <a:t>·</a:t>
            </a:r>
            <a:r>
              <a:rPr lang="zh-CN" altLang="en-US" sz="1600" dirty="0">
                <a:latin typeface="Times New Roman" panose="02020603050405020304" pitchFamily="18" charset="0"/>
              </a:rPr>
              <a:t>哈特，本特</a:t>
            </a:r>
            <a:r>
              <a:rPr lang="en-US" altLang="zh-CN" sz="1600" dirty="0">
                <a:latin typeface="Times New Roman" panose="02020603050405020304" pitchFamily="18" charset="0"/>
              </a:rPr>
              <a:t>·</a:t>
            </a:r>
            <a:r>
              <a:rPr lang="zh-CN" altLang="en-US" sz="1600" dirty="0">
                <a:latin typeface="Times New Roman" panose="02020603050405020304" pitchFamily="18" charset="0"/>
              </a:rPr>
              <a:t>霍姆斯特罗姆</a:t>
            </a:r>
            <a:endParaRPr lang="en-US" altLang="zh-CN" sz="1600" dirty="0">
              <a:latin typeface="Times New Roman" panose="02020603050405020304" pitchFamily="18" charset="0"/>
            </a:endParaRPr>
          </a:p>
          <a:p>
            <a:pPr algn="just">
              <a:lnSpc>
                <a:spcPct val="150000"/>
              </a:lnSpc>
            </a:pPr>
            <a:r>
              <a:rPr lang="en-US" altLang="zh-CN" sz="1600" dirty="0">
                <a:latin typeface="Times New Roman" panose="02020603050405020304" pitchFamily="18" charset="0"/>
              </a:rPr>
              <a:t>2020</a:t>
            </a:r>
            <a:r>
              <a:rPr lang="zh-CN" altLang="en-US" sz="1600" dirty="0">
                <a:latin typeface="Times New Roman" panose="02020603050405020304" pitchFamily="18" charset="0"/>
              </a:rPr>
              <a:t>：拍卖理论与机制设计，保罗</a:t>
            </a:r>
            <a:r>
              <a:rPr lang="en-US" altLang="zh-CN" sz="1600" dirty="0">
                <a:latin typeface="Times New Roman" panose="02020603050405020304" pitchFamily="18" charset="0"/>
              </a:rPr>
              <a:t>·</a:t>
            </a:r>
            <a:r>
              <a:rPr lang="zh-CN" altLang="en-US" sz="1600" dirty="0">
                <a:latin typeface="Times New Roman" panose="02020603050405020304" pitchFamily="18" charset="0"/>
              </a:rPr>
              <a:t>米尔格罗姆和罗伯特</a:t>
            </a:r>
            <a:r>
              <a:rPr lang="en-US" altLang="zh-CN" sz="1600" dirty="0">
                <a:latin typeface="Times New Roman" panose="02020603050405020304" pitchFamily="18" charset="0"/>
              </a:rPr>
              <a:t>·</a:t>
            </a:r>
            <a:r>
              <a:rPr lang="zh-CN" altLang="en-US" sz="1600" dirty="0">
                <a:latin typeface="Times New Roman" panose="02020603050405020304" pitchFamily="18" charset="0"/>
              </a:rPr>
              <a:t>威尔逊</a:t>
            </a:r>
            <a:endParaRPr lang="en-US" altLang="zh-CN" sz="1600" dirty="0">
              <a:latin typeface="Times New Roman" panose="02020603050405020304" pitchFamily="18" charset="0"/>
            </a:endParaRPr>
          </a:p>
        </p:txBody>
      </p:sp>
      <p:sp>
        <p:nvSpPr>
          <p:cNvPr id="2" name="标题 1"/>
          <p:cNvSpPr>
            <a:spLocks noGrp="1"/>
          </p:cNvSpPr>
          <p:nvPr>
            <p:ph type="title"/>
          </p:nvPr>
        </p:nvSpPr>
        <p:spPr/>
        <p:txBody>
          <a:bodyPr/>
          <a:lstStyle/>
          <a:p>
            <a:r>
              <a:rPr lang="zh-CN" altLang="en-US" b="1" dirty="0"/>
              <a:t>博弈论和经济学诺贝尔奖</a:t>
            </a:r>
            <a:endParaRPr lang="zh-CN" altLang="en-US" dirty="0"/>
          </a:p>
        </p:txBody>
      </p:sp>
    </p:spTree>
    <p:extLst>
      <p:ext uri="{BB962C8B-B14F-4D97-AF65-F5344CB8AC3E}">
        <p14:creationId xmlns:p14="http://schemas.microsoft.com/office/powerpoint/2010/main" val="247652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有趣视频资料</a:t>
            </a:r>
          </a:p>
        </p:txBody>
      </p:sp>
      <p:sp>
        <p:nvSpPr>
          <p:cNvPr id="2" name="内容占位符 1"/>
          <p:cNvSpPr>
            <a:spLocks noGrp="1"/>
          </p:cNvSpPr>
          <p:nvPr>
            <p:ph idx="4294967295"/>
          </p:nvPr>
        </p:nvSpPr>
        <p:spPr>
          <a:xfrm>
            <a:off x="496956" y="1445937"/>
            <a:ext cx="10515600" cy="3886200"/>
          </a:xfrm>
        </p:spPr>
        <p:txBody>
          <a:bodyPr>
            <a:normAutofit fontScale="70000" lnSpcReduction="20000"/>
          </a:bodyPr>
          <a:lstStyle/>
          <a:p>
            <a:pPr>
              <a:lnSpc>
                <a:spcPct val="120000"/>
              </a:lnSpc>
            </a:pPr>
            <a:r>
              <a:rPr lang="en-US" altLang="zh-CN" dirty="0">
                <a:hlinkClick r:id="rId2"/>
              </a:rPr>
              <a:t>https://www.bilibili.com/video/av4412573</a:t>
            </a:r>
            <a:endParaRPr lang="en-US" altLang="zh-CN" dirty="0"/>
          </a:p>
          <a:p>
            <a:pPr>
              <a:lnSpc>
                <a:spcPct val="120000"/>
              </a:lnSpc>
            </a:pPr>
            <a:endParaRPr lang="en-US" dirty="0"/>
          </a:p>
          <a:p>
            <a:pPr>
              <a:lnSpc>
                <a:spcPct val="120000"/>
              </a:lnSpc>
            </a:pPr>
            <a:r>
              <a:rPr lang="en-US" dirty="0">
                <a:hlinkClick r:id="rId3"/>
              </a:rPr>
              <a:t>https://www.bilibili.com/video/BV1oJ411n7si?from=search&amp;seid=7386848933433986871</a:t>
            </a:r>
            <a:endParaRPr lang="en-US" dirty="0"/>
          </a:p>
          <a:p>
            <a:pPr>
              <a:lnSpc>
                <a:spcPct val="120000"/>
              </a:lnSpc>
            </a:pPr>
            <a:endParaRPr lang="en-US" dirty="0"/>
          </a:p>
          <a:p>
            <a:pPr>
              <a:lnSpc>
                <a:spcPct val="120000"/>
              </a:lnSpc>
            </a:pPr>
            <a:r>
              <a:rPr lang="en-US" altLang="zh-CN" dirty="0">
                <a:hlinkClick r:id="rId4"/>
              </a:rPr>
              <a:t>https://www.bilibili.com/video/BV1Xx411f7K6?from=search&amp;seid=3905523571290872164</a:t>
            </a:r>
            <a:endParaRPr lang="en-US" altLang="zh-CN" dirty="0"/>
          </a:p>
          <a:p>
            <a:pPr>
              <a:lnSpc>
                <a:spcPct val="120000"/>
              </a:lnSpc>
            </a:pPr>
            <a:endParaRPr lang="en-US" dirty="0"/>
          </a:p>
          <a:p>
            <a:pPr>
              <a:lnSpc>
                <a:spcPct val="120000"/>
              </a:lnSpc>
            </a:pPr>
            <a:r>
              <a:rPr lang="zh-CN" altLang="en-US" dirty="0"/>
              <a:t>决胜</a:t>
            </a:r>
            <a:r>
              <a:rPr lang="en-US" altLang="zh-CN" dirty="0"/>
              <a:t>21</a:t>
            </a:r>
            <a:r>
              <a:rPr lang="zh-CN" altLang="en-US" dirty="0"/>
              <a:t>天（博弈论真人秀节目，</a:t>
            </a:r>
            <a:r>
              <a:rPr lang="en-US" altLang="zh-CN" dirty="0"/>
              <a:t>10</a:t>
            </a:r>
            <a:r>
              <a:rPr lang="zh-CN" altLang="en-US" dirty="0"/>
              <a:t>期）</a:t>
            </a:r>
            <a:endParaRPr lang="en-US" altLang="zh-CN" dirty="0"/>
          </a:p>
          <a:p>
            <a:pPr>
              <a:lnSpc>
                <a:spcPct val="120000"/>
              </a:lnSpc>
            </a:pPr>
            <a:r>
              <a:rPr lang="en-US" dirty="0">
                <a:hlinkClick r:id="rId5"/>
              </a:rPr>
              <a:t>https://haokan.baidu.com/v?pd=wisenatural&amp;vid=2902205735133199214</a:t>
            </a:r>
            <a:endParaRPr lang="en-US" dirty="0"/>
          </a:p>
          <a:p>
            <a:pPr>
              <a:lnSpc>
                <a:spcPct val="120000"/>
              </a:lnSpc>
            </a:pPr>
            <a:endParaRPr lang="en-US" dirty="0"/>
          </a:p>
          <a:p>
            <a:pPr>
              <a:lnSpc>
                <a:spcPct val="120000"/>
              </a:lnSpc>
            </a:pPr>
            <a:endParaRPr lang="en-US" dirty="0"/>
          </a:p>
        </p:txBody>
      </p:sp>
    </p:spTree>
    <p:extLst>
      <p:ext uri="{BB962C8B-B14F-4D97-AF65-F5344CB8AC3E}">
        <p14:creationId xmlns:p14="http://schemas.microsoft.com/office/powerpoint/2010/main" val="3225639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scene3d>
              <a:camera prst="orthographicFront"/>
              <a:lightRig rig="soft" dir="t"/>
            </a:scene3d>
          </a:bodyPr>
          <a:lstStyle/>
          <a:p>
            <a:pPr>
              <a:defRPr/>
            </a:pPr>
            <a:r>
              <a:rPr lang="en-US" altLang="zh-CN" dirty="0">
                <a:ea typeface="楷体" charset="0"/>
                <a:cs typeface="楷体" charset="0"/>
              </a:rPr>
              <a:t>Game Theory </a:t>
            </a:r>
            <a:r>
              <a:rPr lang="zh-CN" altLang="en-US" dirty="0">
                <a:ea typeface="楷体" charset="0"/>
                <a:cs typeface="楷体" charset="0"/>
              </a:rPr>
              <a:t>游戏论 </a:t>
            </a:r>
            <a:endParaRPr lang="en-US" altLang="zh-CN" dirty="0">
              <a:ea typeface="楷体" charset="0"/>
              <a:cs typeface="楷体" charset="0"/>
            </a:endParaRPr>
          </a:p>
        </p:txBody>
      </p:sp>
      <p:sp>
        <p:nvSpPr>
          <p:cNvPr id="20482" name="Rectangle 3"/>
          <p:cNvSpPr>
            <a:spLocks noGrp="1" noChangeArrowheads="1"/>
          </p:cNvSpPr>
          <p:nvPr>
            <p:ph type="body" idx="4294967295"/>
          </p:nvPr>
        </p:nvSpPr>
        <p:spPr>
          <a:xfrm>
            <a:off x="3705225" y="1052513"/>
            <a:ext cx="8486775" cy="5576887"/>
          </a:xfrm>
        </p:spPr>
        <p:txBody>
          <a:bodyPr/>
          <a:lstStyle/>
          <a:p>
            <a:endParaRPr lang="en-US" altLang="zh-CN" b="1" dirty="0">
              <a:ea typeface="楷体" pitchFamily="49" charset="-122"/>
            </a:endParaRPr>
          </a:p>
          <a:p>
            <a:pPr algn="ctr"/>
            <a:endParaRPr lang="en-US" altLang="zh-CN" b="1" dirty="0">
              <a:ea typeface="楷体" pitchFamily="49" charset="-122"/>
            </a:endParaRPr>
          </a:p>
          <a:p>
            <a:endParaRPr lang="en-US" altLang="zh-CN" dirty="0"/>
          </a:p>
          <a:p>
            <a:endParaRPr lang="en-US" altLang="zh-CN" dirty="0"/>
          </a:p>
        </p:txBody>
      </p:sp>
      <p:pic>
        <p:nvPicPr>
          <p:cNvPr id="2" name="图片 1"/>
          <p:cNvPicPr>
            <a:picLocks noChangeAspect="1"/>
          </p:cNvPicPr>
          <p:nvPr/>
        </p:nvPicPr>
        <p:blipFill>
          <a:blip r:embed="rId2"/>
          <a:stretch>
            <a:fillRect/>
          </a:stretch>
        </p:blipFill>
        <p:spPr>
          <a:xfrm>
            <a:off x="506896" y="751114"/>
            <a:ext cx="11615530" cy="5480247"/>
          </a:xfrm>
          <a:prstGeom prst="rect">
            <a:avLst/>
          </a:prstGeom>
        </p:spPr>
      </p:pic>
    </p:spTree>
    <p:extLst>
      <p:ext uri="{BB962C8B-B14F-4D97-AF65-F5344CB8AC3E}">
        <p14:creationId xmlns:p14="http://schemas.microsoft.com/office/powerpoint/2010/main" val="58171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7"/>
          <p:cNvPicPr>
            <a:picLocks noChangeAspect="1"/>
          </p:cNvPicPr>
          <p:nvPr/>
        </p:nvPicPr>
        <p:blipFill>
          <a:blip r:embed="rId3">
            <a:grayscl/>
            <a:lum bright="48000"/>
          </a:blip>
          <a:stretch>
            <a:fillRect/>
          </a:stretch>
        </p:blipFill>
        <p:spPr>
          <a:xfrm>
            <a:off x="8269885" y="4313929"/>
            <a:ext cx="3955415" cy="2799080"/>
          </a:xfrm>
          <a:prstGeom prst="rect">
            <a:avLst/>
          </a:prstGeom>
        </p:spPr>
      </p:pic>
      <p:sp>
        <p:nvSpPr>
          <p:cNvPr id="2" name="任意多边形 1"/>
          <p:cNvSpPr/>
          <p:nvPr/>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7280">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 name="矩形 3"/>
          <p:cNvSpPr/>
          <p:nvPr/>
        </p:nvSpPr>
        <p:spPr>
          <a:xfrm>
            <a:off x="6856547" y="1938791"/>
            <a:ext cx="2978249" cy="388620"/>
          </a:xfrm>
          <a:prstGeom prst="rect">
            <a:avLst/>
          </a:prstGeom>
          <a:noFill/>
          <a:ln w="12700" cap="flat" cmpd="sng" algn="ctr">
            <a:noFill/>
            <a:prstDash val="solid"/>
            <a:miter lim="800000"/>
          </a:ln>
          <a:effectLst/>
        </p:spPr>
        <p:txBody>
          <a:bodyPr anchor="ctr"/>
          <a:lstStyle/>
          <a:p>
            <a:pPr defTabSz="1097280"/>
            <a:r>
              <a:rPr lang="en-US" altLang="zh-CN" sz="2400" b="1" dirty="0">
                <a:solidFill>
                  <a:prstClr val="black"/>
                </a:solidFill>
                <a:latin typeface="微软雅黑" panose="020B0503020204020204" pitchFamily="34" charset="-122"/>
                <a:ea typeface="微软雅黑" panose="020B0503020204020204" pitchFamily="34" charset="-122"/>
              </a:rPr>
              <a:t>1.1</a:t>
            </a:r>
            <a:r>
              <a:rPr lang="zh-CN" altLang="en-US" sz="2400" b="1" dirty="0">
                <a:solidFill>
                  <a:prstClr val="black"/>
                </a:solidFill>
                <a:latin typeface="微软雅黑" panose="020B0503020204020204" pitchFamily="34" charset="-122"/>
                <a:ea typeface="微软雅黑" panose="020B0503020204020204" pitchFamily="34" charset="-122"/>
              </a:rPr>
              <a:t> 什么是博弈论</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6856547" y="2817470"/>
            <a:ext cx="3859053" cy="751230"/>
          </a:xfrm>
          <a:prstGeom prst="rect">
            <a:avLst/>
          </a:prstGeom>
          <a:noFill/>
          <a:ln w="12700" cap="flat" cmpd="sng" algn="ctr">
            <a:noFill/>
            <a:prstDash val="solid"/>
            <a:miter lim="800000"/>
          </a:ln>
          <a:effectLst/>
        </p:spPr>
        <p:txBody>
          <a:bodyPr anchor="ctr"/>
          <a:lstStyle/>
          <a:p>
            <a:pPr defTabSz="1097280"/>
            <a:r>
              <a:rPr lang="en-US" altLang="zh-CN" sz="2400" b="1" dirty="0">
                <a:solidFill>
                  <a:prstClr val="black"/>
                </a:solidFill>
                <a:latin typeface="微软雅黑" panose="020B0503020204020204" pitchFamily="34" charset="-122"/>
                <a:ea typeface="微软雅黑" panose="020B0503020204020204" pitchFamily="34" charset="-122"/>
              </a:rPr>
              <a:t>1.2 </a:t>
            </a:r>
            <a:r>
              <a:rPr lang="zh-CN" altLang="en-US" sz="2400" b="1" dirty="0">
                <a:solidFill>
                  <a:prstClr val="black"/>
                </a:solidFill>
                <a:latin typeface="微软雅黑" panose="020B0503020204020204" pitchFamily="34" charset="-122"/>
                <a:ea typeface="微软雅黑" panose="020B0503020204020204" pitchFamily="34" charset="-122"/>
              </a:rPr>
              <a:t>几个经典博弈模型</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6856543" y="3638183"/>
            <a:ext cx="4662621" cy="1114523"/>
          </a:xfrm>
          <a:prstGeom prst="rect">
            <a:avLst/>
          </a:prstGeom>
          <a:noFill/>
          <a:ln w="12700" cap="flat" cmpd="sng" algn="ctr">
            <a:noFill/>
            <a:prstDash val="solid"/>
            <a:miter lim="800000"/>
          </a:ln>
          <a:effectLst/>
        </p:spPr>
        <p:txBody>
          <a:bodyPr anchor="ctr"/>
          <a:lstStyle/>
          <a:p>
            <a:pPr defTabSz="1097280">
              <a:lnSpc>
                <a:spcPct val="120000"/>
              </a:lnSpc>
            </a:pPr>
            <a:r>
              <a:rPr lang="en-US" altLang="zh-CN" sz="2400" b="1" dirty="0">
                <a:solidFill>
                  <a:prstClr val="black"/>
                </a:solidFill>
                <a:latin typeface="微软雅黑" panose="020B0503020204020204" pitchFamily="34" charset="-122"/>
                <a:ea typeface="微软雅黑" panose="020B0503020204020204" pitchFamily="34" charset="-122"/>
              </a:rPr>
              <a:t>1.3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博弈的特征和博弈的分类</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09600" y="2224947"/>
            <a:ext cx="4708715" cy="1929956"/>
            <a:chOff x="0" y="1996995"/>
            <a:chExt cx="3923928" cy="1608297"/>
          </a:xfrm>
        </p:grpSpPr>
        <p:sp>
          <p:nvSpPr>
            <p:cNvPr id="22" name="矩形 21"/>
            <p:cNvSpPr/>
            <p:nvPr/>
          </p:nvSpPr>
          <p:spPr>
            <a:xfrm>
              <a:off x="0" y="2095384"/>
              <a:ext cx="2948360" cy="146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3" name="椭圆 22"/>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7280">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 y="6523012"/>
            <a:ext cx="12192001" cy="362511"/>
            <a:chOff x="-480925" y="5435830"/>
            <a:chExt cx="9618457" cy="302092"/>
          </a:xfrm>
          <a:solidFill>
            <a:srgbClr val="0070C0"/>
          </a:solidFill>
        </p:grpSpPr>
        <p:sp>
          <p:nvSpPr>
            <p:cNvPr id="26" name="矩形 25"/>
            <p:cNvSpPr/>
            <p:nvPr/>
          </p:nvSpPr>
          <p:spPr>
            <a:xfrm>
              <a:off x="-480925" y="5435830"/>
              <a:ext cx="2322547"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7295909"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812461" y="2912928"/>
            <a:ext cx="2175610" cy="553972"/>
          </a:xfrm>
          <a:prstGeom prst="rect">
            <a:avLst/>
          </a:prstGeom>
        </p:spPr>
        <p:txBody>
          <a:bodyPr wrap="none" lIns="109703" tIns="54851" rIns="109703" bIns="54851">
            <a:spAutoFit/>
          </a:bodyPr>
          <a:lstStyle/>
          <a:p>
            <a:pPr algn="ctr" defTabSz="822960"/>
            <a:r>
              <a:rPr lang="zh-CN" altLang="en-US" sz="2880" b="1" dirty="0">
                <a:solidFill>
                  <a:prstClr val="white"/>
                </a:solidFill>
                <a:latin typeface="微软雅黑" panose="020B0503020204020204" pitchFamily="34" charset="-122"/>
                <a:ea typeface="微软雅黑" panose="020B0503020204020204" pitchFamily="34" charset="-122"/>
              </a:rPr>
              <a:t>第一章 导论</a:t>
            </a:r>
            <a:endParaRPr lang="en-US" altLang="zh-CN" sz="2880" b="1" dirty="0">
              <a:solidFill>
                <a:prstClr val="white"/>
              </a:solidFill>
              <a:latin typeface="微软雅黑" panose="020B0503020204020204" pitchFamily="34" charset="-122"/>
              <a:ea typeface="微软雅黑" panose="020B0503020204020204" pitchFamily="34" charset="-122"/>
            </a:endParaRPr>
          </a:p>
        </p:txBody>
      </p:sp>
      <p:pic>
        <p:nvPicPr>
          <p:cNvPr id="15" name="图片 14" descr="校徽-6"/>
          <p:cNvPicPr>
            <a:picLocks noChangeAspect="1"/>
          </p:cNvPicPr>
          <p:nvPr/>
        </p:nvPicPr>
        <p:blipFill>
          <a:blip r:embed="rId4">
            <a:grayscl/>
            <a:lum bright="30000"/>
          </a:blip>
          <a:stretch>
            <a:fillRect/>
          </a:stretch>
        </p:blipFill>
        <p:spPr>
          <a:xfrm>
            <a:off x="3318510" y="2181860"/>
            <a:ext cx="2120900" cy="2013585"/>
          </a:xfrm>
          <a:prstGeom prst="rect">
            <a:avLst/>
          </a:prstGeom>
        </p:spPr>
      </p:pic>
    </p:spTree>
    <p:extLst>
      <p:ext uri="{BB962C8B-B14F-4D97-AF65-F5344CB8AC3E}">
        <p14:creationId xmlns:p14="http://schemas.microsoft.com/office/powerpoint/2010/main" val="832333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p:nvPr/>
        </p:nvSpPr>
        <p:spPr>
          <a:xfrm>
            <a:off x="869950" y="290195"/>
            <a:ext cx="4179570" cy="460375"/>
          </a:xfrm>
          <a:prstGeom prst="rect">
            <a:avLst/>
          </a:prstGeom>
          <a:noFill/>
        </p:spPr>
        <p:txBody>
          <a:bodyPr wrap="square" rtlCol="0">
            <a:spAutoFit/>
          </a:bodyPr>
          <a:lstStyle/>
          <a:p>
            <a:pPr defTabSz="1097280"/>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 name="Rectangle 1027">
            <a:extLst>
              <a:ext uri="{FF2B5EF4-FFF2-40B4-BE49-F238E27FC236}">
                <a16:creationId xmlns:a16="http://schemas.microsoft.com/office/drawing/2014/main" id="{3094A269-17B4-4807-A3E6-809C8A835707}"/>
              </a:ext>
            </a:extLst>
          </p:cNvPr>
          <p:cNvSpPr txBox="1">
            <a:spLocks noChangeArrowheads="1"/>
          </p:cNvSpPr>
          <p:nvPr/>
        </p:nvSpPr>
        <p:spPr bwMode="auto">
          <a:xfrm>
            <a:off x="3483611" y="1662112"/>
            <a:ext cx="5334000"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r>
              <a:rPr kumimoji="0" lang="en-US" altLang="zh-CN" sz="3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1.1.1 </a:t>
            </a:r>
            <a:r>
              <a:rPr kumimoji="0" lang="zh-CN" altLang="en-US" sz="3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从游戏到博弈</a:t>
            </a:r>
            <a:endParaRPr kumimoji="0" lang="en-US" altLang="zh-CN" sz="3200" b="0" i="0" u="none" strike="noStrike" kern="1200" cap="none" spc="0" normalizeH="0" baseline="0" noProof="0" dirty="0">
              <a:ln>
                <a:noFill/>
              </a:ln>
              <a:solidFill>
                <a:srgbClr val="000000"/>
              </a:solidFill>
              <a:effectLst/>
              <a:uLnTx/>
              <a:uFillTx/>
              <a:latin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endParaRPr kumimoji="0" lang="zh-CN" altLang="en-US" sz="3200" b="0" i="0" u="none" strike="noStrike" kern="1200" cap="none" spc="0" normalizeH="0" baseline="0" noProof="0" dirty="0">
              <a:ln>
                <a:noFill/>
              </a:ln>
              <a:solidFill>
                <a:srgbClr val="000000"/>
              </a:solidFill>
              <a:effectLst/>
              <a:uLnTx/>
              <a:uFillTx/>
              <a:latin typeface="+mn-ea"/>
              <a:cs typeface="Times New Roman" panose="02020603050405020304" pitchFamily="18" charset="0"/>
            </a:endParaRPr>
          </a:p>
          <a:p>
            <a:pPr>
              <a:buClr>
                <a:srgbClr val="3333CC"/>
              </a:buClr>
              <a:buNone/>
            </a:pPr>
            <a:r>
              <a:rPr kumimoji="0" lang="en-US" altLang="zh-CN" sz="3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1.1.2 </a:t>
            </a:r>
            <a:r>
              <a:rPr kumimoji="0" lang="zh-CN" altLang="en-US" sz="3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博弈论的主要内容</a:t>
            </a:r>
            <a:endParaRPr kumimoji="0" lang="en-US" altLang="zh-CN" sz="3200" b="0" i="0" u="none" strike="noStrike" kern="1200" cap="none" spc="0" normalizeH="0" baseline="0" noProof="0" dirty="0">
              <a:ln>
                <a:noFill/>
              </a:ln>
              <a:solidFill>
                <a:srgbClr val="000000"/>
              </a:solidFill>
              <a:effectLst/>
              <a:uLnTx/>
              <a:uFillTx/>
              <a:latin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None/>
              <a:tabLst/>
              <a:defRPr/>
            </a:pPr>
            <a:endParaRPr kumimoji="0" lang="zh-CN" altLang="en-US" sz="3200" b="0" i="0" u="none" strike="noStrike" kern="1200" cap="none" spc="0" normalizeH="0" baseline="0" noProof="0" dirty="0">
              <a:ln>
                <a:noFill/>
              </a:ln>
              <a:solidFill>
                <a:srgbClr val="000000"/>
              </a:solidFill>
              <a:effectLst/>
              <a:uLnTx/>
              <a:uFillTx/>
              <a:latin typeface="+mn-ea"/>
              <a:cs typeface="Times New Roman" panose="02020603050405020304" pitchFamily="18" charset="0"/>
            </a:endParaRPr>
          </a:p>
        </p:txBody>
      </p:sp>
      <p:sp>
        <p:nvSpPr>
          <p:cNvPr id="3" name="标题 2"/>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1.1 </a:t>
            </a:r>
            <a:r>
              <a:rPr lang="zh-CN" altLang="en-US" b="1" dirty="0">
                <a:latin typeface="微软雅黑" panose="020B0503020204020204" pitchFamily="34" charset="-122"/>
                <a:ea typeface="微软雅黑" panose="020B0503020204020204" pitchFamily="34" charset="-122"/>
              </a:rPr>
              <a:t>什么是博弈论</a:t>
            </a:r>
            <a:endParaRPr lang="zh-CN" altLang="en-US" dirty="0"/>
          </a:p>
        </p:txBody>
      </p:sp>
    </p:spTree>
    <p:extLst>
      <p:ext uri="{BB962C8B-B14F-4D97-AF65-F5344CB8AC3E}">
        <p14:creationId xmlns:p14="http://schemas.microsoft.com/office/powerpoint/2010/main" val="2043470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881A165-3D9A-4CE5-8996-8E3EECFFC144}"/>
              </a:ext>
            </a:extLst>
          </p:cNvPr>
          <p:cNvSpPr txBox="1"/>
          <p:nvPr/>
        </p:nvSpPr>
        <p:spPr>
          <a:xfrm>
            <a:off x="1272308" y="924885"/>
            <a:ext cx="8758383" cy="5008230"/>
          </a:xfrm>
          <a:prstGeom prst="rect">
            <a:avLst/>
          </a:prstGeom>
          <a:noFill/>
        </p:spPr>
        <p:txBody>
          <a:bodyPr wrap="square">
            <a:spAutoFit/>
          </a:bodyPr>
          <a:lstStyle/>
          <a:p>
            <a:pPr algn="just">
              <a:lnSpc>
                <a:spcPct val="150000"/>
              </a:lnSpc>
            </a:pPr>
            <a:r>
              <a:rPr lang="zh-CN" altLang="en-US" sz="2400" dirty="0"/>
              <a:t>一些相互依赖、相互影响的决策行为及其结果的组合称为博弈</a:t>
            </a:r>
            <a:r>
              <a:rPr lang="en-US" altLang="zh-CN" sz="2400" dirty="0"/>
              <a:t>(Game)</a:t>
            </a:r>
            <a:r>
              <a:rPr lang="zh-CN" altLang="en-US" sz="2400" dirty="0"/>
              <a:t>。</a:t>
            </a:r>
            <a:endParaRPr lang="en-US" altLang="zh-CN" sz="2400" dirty="0"/>
          </a:p>
          <a:p>
            <a:pPr algn="just">
              <a:lnSpc>
                <a:spcPct val="150000"/>
              </a:lnSpc>
            </a:pPr>
            <a:endParaRPr lang="zh-CN" altLang="en-US" sz="2400" dirty="0"/>
          </a:p>
          <a:p>
            <a:pPr marL="342900" indent="-342900" algn="just">
              <a:lnSpc>
                <a:spcPct val="150000"/>
              </a:lnSpc>
              <a:buFont typeface="Arial" panose="020B0604020202020204" pitchFamily="34" charset="0"/>
              <a:buChar char="•"/>
            </a:pPr>
            <a:r>
              <a:rPr lang="en-US" altLang="zh-CN" sz="2400" dirty="0"/>
              <a:t>Game</a:t>
            </a:r>
            <a:r>
              <a:rPr lang="zh-CN" altLang="en-US" sz="2400" dirty="0"/>
              <a:t>即游戏、竞技</a:t>
            </a:r>
            <a:endParaRPr lang="en-US" altLang="zh-CN" sz="2400" dirty="0"/>
          </a:p>
          <a:p>
            <a:pPr marL="342900" indent="-342900" algn="just">
              <a:lnSpc>
                <a:spcPct val="150000"/>
              </a:lnSpc>
              <a:buFont typeface="Arial" panose="020B0604020202020204" pitchFamily="34" charset="0"/>
              <a:buChar char="•"/>
            </a:pPr>
            <a:r>
              <a:rPr lang="zh-CN" altLang="en-US" sz="2400" dirty="0"/>
              <a:t>游戏和经济等决策竞争较量的共同特征：规则、结果、策略选择，策略和利益相互依存，策略的关键作用</a:t>
            </a:r>
          </a:p>
          <a:p>
            <a:pPr algn="just">
              <a:lnSpc>
                <a:spcPct val="150000"/>
              </a:lnSpc>
            </a:pPr>
            <a:r>
              <a:rPr lang="zh-CN" altLang="en-US" sz="2400" dirty="0"/>
              <a:t>        游戏</a:t>
            </a:r>
            <a:r>
              <a:rPr lang="en-US" altLang="zh-CN" sz="2400" dirty="0"/>
              <a:t>——</a:t>
            </a:r>
            <a:r>
              <a:rPr lang="zh-CN" altLang="en-US" sz="2400" dirty="0"/>
              <a:t>下棋、猜大小</a:t>
            </a:r>
          </a:p>
          <a:p>
            <a:pPr algn="just">
              <a:lnSpc>
                <a:spcPct val="150000"/>
              </a:lnSpc>
            </a:pPr>
            <a:r>
              <a:rPr lang="zh-CN" altLang="en-US" sz="2400" dirty="0"/>
              <a:t>        经济</a:t>
            </a:r>
            <a:r>
              <a:rPr lang="en-US" altLang="zh-CN" sz="2400" dirty="0"/>
              <a:t>——</a:t>
            </a:r>
            <a:r>
              <a:rPr lang="zh-CN" altLang="en-US" sz="2400" dirty="0"/>
              <a:t>寡头产量决策、市场阻入、投标拍卖</a:t>
            </a:r>
          </a:p>
          <a:p>
            <a:pPr algn="just">
              <a:lnSpc>
                <a:spcPct val="150000"/>
              </a:lnSpc>
            </a:pPr>
            <a:r>
              <a:rPr lang="zh-CN" altLang="en-US" sz="2400" dirty="0"/>
              <a:t>        政治、军事</a:t>
            </a:r>
            <a:r>
              <a:rPr lang="en-US" altLang="zh-CN" sz="2400" dirty="0"/>
              <a:t>——</a:t>
            </a:r>
            <a:r>
              <a:rPr lang="zh-CN" altLang="en-US" sz="2400" dirty="0"/>
              <a:t>美国和伊拉克、以色列和巴勒斯坦</a:t>
            </a:r>
          </a:p>
        </p:txBody>
      </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1.1.1 </a:t>
            </a:r>
            <a:r>
              <a:rPr lang="zh-CN" altLang="en-US" b="1" dirty="0">
                <a:latin typeface="微软雅黑" panose="020B0503020204020204" pitchFamily="34" charset="-122"/>
                <a:ea typeface="微软雅黑" panose="020B0503020204020204" pitchFamily="34" charset="-122"/>
              </a:rPr>
              <a:t>从游戏到博弈</a:t>
            </a:r>
            <a:endParaRPr lang="zh-CN" altLang="en-US" dirty="0"/>
          </a:p>
        </p:txBody>
      </p:sp>
    </p:spTree>
    <p:extLst>
      <p:ext uri="{BB962C8B-B14F-4D97-AF65-F5344CB8AC3E}">
        <p14:creationId xmlns:p14="http://schemas.microsoft.com/office/powerpoint/2010/main" val="26103304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DF84F27-DE5E-4C04-BB5A-A2D0ADB0D5B8}"/>
              </a:ext>
            </a:extLst>
          </p:cNvPr>
          <p:cNvSpPr txBox="1"/>
          <p:nvPr/>
        </p:nvSpPr>
        <p:spPr>
          <a:xfrm>
            <a:off x="599424" y="1251634"/>
            <a:ext cx="10545417" cy="4401205"/>
          </a:xfrm>
          <a:prstGeom prst="rect">
            <a:avLst/>
          </a:prstGeom>
          <a:noFill/>
        </p:spPr>
        <p:txBody>
          <a:bodyPr wrap="square">
            <a:spAutoFit/>
          </a:bodyPr>
          <a:lstStyle/>
          <a:p>
            <a:pPr algn="just"/>
            <a:r>
              <a:rPr lang="zh-CN" altLang="en-US" sz="2800" b="1" dirty="0">
                <a:solidFill>
                  <a:srgbClr val="FF0000"/>
                </a:solidFill>
              </a:rPr>
              <a:t>博弈论的定义：英文为</a:t>
            </a:r>
            <a:r>
              <a:rPr lang="en-US" altLang="zh-CN" sz="2800" b="1" dirty="0">
                <a:solidFill>
                  <a:srgbClr val="FF0000"/>
                </a:solidFill>
              </a:rPr>
              <a:t>Game theory</a:t>
            </a:r>
            <a:r>
              <a:rPr lang="zh-CN" altLang="en-US" sz="2800" b="1" dirty="0">
                <a:solidFill>
                  <a:srgbClr val="FF0000"/>
                </a:solidFill>
              </a:rPr>
              <a:t>，是研究相互依赖、相互影响的决策主体的理性决策行为以及这些决策的均衡结果的理论</a:t>
            </a:r>
            <a:r>
              <a:rPr lang="zh-CN" altLang="en-US" sz="2800" dirty="0"/>
              <a:t>。</a:t>
            </a:r>
            <a:endParaRPr lang="en-US" altLang="zh-CN" sz="2800" dirty="0"/>
          </a:p>
          <a:p>
            <a:pPr algn="just"/>
            <a:endParaRPr lang="en-US" altLang="zh-CN" sz="2800" b="1" dirty="0"/>
          </a:p>
          <a:p>
            <a:pPr algn="just"/>
            <a:r>
              <a:rPr lang="zh-CN" altLang="en-US" sz="2800" b="1" dirty="0"/>
              <a:t>研究问题</a:t>
            </a:r>
            <a:r>
              <a:rPr lang="en-US" altLang="zh-CN" sz="2800" b="1" dirty="0"/>
              <a:t>1</a:t>
            </a:r>
            <a:r>
              <a:rPr lang="zh-CN" altLang="en-US" sz="2800" b="1" dirty="0"/>
              <a:t>：</a:t>
            </a:r>
            <a:r>
              <a:rPr lang="zh-CN" altLang="en-US" sz="2800" dirty="0"/>
              <a:t>决策的相互作用、相互影响</a:t>
            </a:r>
            <a:endParaRPr lang="en-US" altLang="zh-CN" sz="2800" dirty="0"/>
          </a:p>
          <a:p>
            <a:pPr algn="just"/>
            <a:endParaRPr lang="en-US" altLang="zh-CN" sz="2800" dirty="0"/>
          </a:p>
          <a:p>
            <a:pPr marL="342900" indent="-342900" algn="just">
              <a:buFont typeface="Arial" panose="020B0604020202020204" pitchFamily="34" charset="0"/>
              <a:buChar char="•"/>
            </a:pPr>
            <a:r>
              <a:rPr lang="en-US" altLang="zh-CN" sz="2800" dirty="0"/>
              <a:t>OPEC</a:t>
            </a:r>
            <a:r>
              <a:rPr lang="zh-CN" altLang="en-US" sz="2800" dirty="0"/>
              <a:t>成员国选择石油产量</a:t>
            </a:r>
          </a:p>
          <a:p>
            <a:pPr marL="342900" indent="-342900" algn="just">
              <a:buFont typeface="Arial" panose="020B0604020202020204" pitchFamily="34" charset="0"/>
              <a:buChar char="•"/>
            </a:pPr>
            <a:r>
              <a:rPr lang="zh-CN" altLang="en-US" sz="2800" dirty="0"/>
              <a:t>寡头市场上厂商选择价格与产量，如</a:t>
            </a:r>
            <a:r>
              <a:rPr lang="en-US" altLang="zh-CN" sz="2800" dirty="0"/>
              <a:t>Cournot Model</a:t>
            </a:r>
          </a:p>
          <a:p>
            <a:pPr marL="342900" indent="-342900" algn="just">
              <a:buFont typeface="Arial" panose="020B0604020202020204" pitchFamily="34" charset="0"/>
              <a:buChar char="•"/>
            </a:pPr>
            <a:r>
              <a:rPr lang="zh-CN" altLang="en-US" sz="2800" dirty="0"/>
              <a:t>国家与国家之间：政治、外交、战争等的对抗，总统竞选、地区冲突（俄罗斯</a:t>
            </a:r>
            <a:r>
              <a:rPr lang="en-US" altLang="zh-CN" sz="2800" dirty="0"/>
              <a:t>-</a:t>
            </a:r>
            <a:r>
              <a:rPr lang="zh-CN" altLang="en-US" sz="2800" dirty="0"/>
              <a:t>乌克兰局势）、军备竞赛等。</a:t>
            </a:r>
          </a:p>
          <a:p>
            <a:pPr algn="just"/>
            <a:endParaRPr lang="zh-CN" altLang="en-US" sz="2800" dirty="0"/>
          </a:p>
        </p:txBody>
      </p:sp>
      <p:sp>
        <p:nvSpPr>
          <p:cNvPr id="2" name="标题 1"/>
          <p:cNvSpPr>
            <a:spLocks noGrp="1"/>
          </p:cNvSpPr>
          <p:nvPr>
            <p:ph type="title"/>
          </p:nvPr>
        </p:nvSpPr>
        <p:spPr>
          <a:xfrm>
            <a:off x="1134671" y="279715"/>
            <a:ext cx="4737462" cy="457200"/>
          </a:xfrm>
        </p:spPr>
        <p:txBody>
          <a:bodyPr/>
          <a:lstStyle/>
          <a:p>
            <a:r>
              <a:rPr lang="en-US" altLang="zh-CN" b="1" dirty="0">
                <a:latin typeface="微软雅黑" panose="020B0503020204020204" pitchFamily="34" charset="-122"/>
                <a:ea typeface="微软雅黑" panose="020B0503020204020204" pitchFamily="34" charset="-122"/>
              </a:rPr>
              <a:t>1.1.2 </a:t>
            </a:r>
            <a:r>
              <a:rPr lang="zh-CN" altLang="en-US" b="1" dirty="0">
                <a:latin typeface="微软雅黑" panose="020B0503020204020204" pitchFamily="34" charset="-122"/>
                <a:ea typeface="微软雅黑" panose="020B0503020204020204" pitchFamily="34" charset="-122"/>
              </a:rPr>
              <a:t>博弈论的主要内容</a:t>
            </a:r>
            <a:endParaRPr lang="zh-CN" altLang="en-US" dirty="0"/>
          </a:p>
        </p:txBody>
      </p:sp>
    </p:spTree>
    <p:extLst>
      <p:ext uri="{BB962C8B-B14F-4D97-AF65-F5344CB8AC3E}">
        <p14:creationId xmlns:p14="http://schemas.microsoft.com/office/powerpoint/2010/main" val="905211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DF84F27-DE5E-4C04-BB5A-A2D0ADB0D5B8}"/>
              </a:ext>
            </a:extLst>
          </p:cNvPr>
          <p:cNvSpPr txBox="1"/>
          <p:nvPr/>
        </p:nvSpPr>
        <p:spPr>
          <a:xfrm>
            <a:off x="2063173" y="1928842"/>
            <a:ext cx="8065654" cy="3046988"/>
          </a:xfrm>
          <a:prstGeom prst="rect">
            <a:avLst/>
          </a:prstGeom>
          <a:noFill/>
        </p:spPr>
        <p:txBody>
          <a:bodyPr wrap="square">
            <a:spAutoFit/>
          </a:bodyPr>
          <a:lstStyle/>
          <a:p>
            <a:pPr algn="just"/>
            <a:r>
              <a:rPr lang="zh-CN" altLang="en-US" sz="3200" b="1" dirty="0"/>
              <a:t>研究问题</a:t>
            </a:r>
            <a:r>
              <a:rPr lang="en-US" altLang="zh-CN" sz="3200" b="1" dirty="0"/>
              <a:t>2</a:t>
            </a:r>
            <a:r>
              <a:rPr lang="zh-CN" altLang="en-US" sz="3200" b="1" dirty="0"/>
              <a:t>：</a:t>
            </a:r>
            <a:r>
              <a:rPr lang="zh-CN" altLang="en-US" sz="3200" dirty="0"/>
              <a:t>决策的均衡问题</a:t>
            </a:r>
            <a:endParaRPr lang="en-US" altLang="zh-CN" sz="3200" dirty="0"/>
          </a:p>
          <a:p>
            <a:pPr algn="just"/>
            <a:endParaRPr lang="en-US" altLang="zh-CN" sz="3200" dirty="0"/>
          </a:p>
          <a:p>
            <a:pPr marL="342900" indent="-342900" algn="just">
              <a:lnSpc>
                <a:spcPct val="150000"/>
              </a:lnSpc>
              <a:buFont typeface="Arial" panose="020B0604020202020204" pitchFamily="34" charset="0"/>
              <a:buChar char="•"/>
            </a:pPr>
            <a:r>
              <a:rPr lang="zh-CN" altLang="en-US" sz="3200" dirty="0"/>
              <a:t>制度安排</a:t>
            </a:r>
          </a:p>
          <a:p>
            <a:pPr marL="342900" indent="-342900" algn="just">
              <a:lnSpc>
                <a:spcPct val="150000"/>
              </a:lnSpc>
              <a:buFont typeface="Arial" panose="020B0604020202020204" pitchFamily="34" charset="0"/>
              <a:buChar char="•"/>
            </a:pPr>
            <a:r>
              <a:rPr lang="zh-CN" altLang="en-US" sz="3200" dirty="0"/>
              <a:t>资源配置的效率问题</a:t>
            </a:r>
          </a:p>
          <a:p>
            <a:pPr algn="just"/>
            <a:endParaRPr lang="zh-CN" altLang="en-US" sz="3200" dirty="0"/>
          </a:p>
        </p:txBody>
      </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1.1.2 </a:t>
            </a:r>
            <a:r>
              <a:rPr lang="zh-CN" altLang="en-US" b="1" dirty="0">
                <a:latin typeface="微软雅黑" panose="020B0503020204020204" pitchFamily="34" charset="-122"/>
                <a:ea typeface="微软雅黑" panose="020B0503020204020204" pitchFamily="34" charset="-122"/>
              </a:rPr>
              <a:t>博弈论的主要内容</a:t>
            </a:r>
            <a:endParaRPr lang="zh-CN" altLang="en-US" dirty="0"/>
          </a:p>
        </p:txBody>
      </p:sp>
    </p:spTree>
    <p:extLst>
      <p:ext uri="{BB962C8B-B14F-4D97-AF65-F5344CB8AC3E}">
        <p14:creationId xmlns:p14="http://schemas.microsoft.com/office/powerpoint/2010/main" val="565065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C583DD2D-14B2-4315-9E7F-7F073438881A}"/>
              </a:ext>
            </a:extLst>
          </p:cNvPr>
          <p:cNvSpPr txBox="1"/>
          <p:nvPr/>
        </p:nvSpPr>
        <p:spPr>
          <a:xfrm>
            <a:off x="1649590" y="1577274"/>
            <a:ext cx="6331526" cy="3970318"/>
          </a:xfrm>
          <a:prstGeom prst="rect">
            <a:avLst/>
          </a:prstGeom>
          <a:noFill/>
        </p:spPr>
        <p:txBody>
          <a:bodyPr wrap="square">
            <a:spAutoFit/>
          </a:bodyPr>
          <a:lstStyle/>
          <a:p>
            <a:r>
              <a:rPr lang="en-US" altLang="zh-CN" sz="3600" dirty="0"/>
              <a:t>1.2.1  </a:t>
            </a:r>
            <a:r>
              <a:rPr lang="zh-CN" altLang="en-US" sz="3600" dirty="0"/>
              <a:t>赌胜博弈</a:t>
            </a:r>
            <a:endParaRPr lang="en-US" altLang="zh-CN" sz="3600" dirty="0"/>
          </a:p>
          <a:p>
            <a:endParaRPr lang="zh-CN" altLang="en-US" sz="3600" dirty="0"/>
          </a:p>
          <a:p>
            <a:r>
              <a:rPr lang="en-US" altLang="zh-CN" sz="3600" dirty="0"/>
              <a:t>1.2.2  </a:t>
            </a:r>
            <a:r>
              <a:rPr lang="zh-CN" altLang="en-US" sz="3600" dirty="0"/>
              <a:t>囚徒的困境</a:t>
            </a:r>
            <a:endParaRPr lang="en-US" altLang="zh-CN" sz="3600" dirty="0"/>
          </a:p>
          <a:p>
            <a:endParaRPr lang="en-US" altLang="zh-CN" sz="3600" dirty="0"/>
          </a:p>
          <a:p>
            <a:r>
              <a:rPr lang="en-US" altLang="zh-CN" sz="3600" dirty="0"/>
              <a:t>1.2.3  </a:t>
            </a:r>
            <a:r>
              <a:rPr lang="zh-CN" altLang="en-US" sz="3600" dirty="0"/>
              <a:t>双寡头销价竞争</a:t>
            </a:r>
            <a:endParaRPr lang="en-US" altLang="zh-CN" sz="3600" dirty="0"/>
          </a:p>
          <a:p>
            <a:endParaRPr lang="zh-CN" altLang="en-US" sz="3600" dirty="0"/>
          </a:p>
          <a:p>
            <a:r>
              <a:rPr lang="en-US" altLang="zh-CN" sz="3600" dirty="0"/>
              <a:t>1.2.4  </a:t>
            </a:r>
            <a:r>
              <a:rPr lang="zh-CN" altLang="en-US" sz="3600" dirty="0"/>
              <a:t>产量决策的古诺模型</a:t>
            </a:r>
          </a:p>
        </p:txBody>
      </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 </a:t>
            </a:r>
            <a:r>
              <a:rPr lang="zh-CN" altLang="en-US" b="1" dirty="0">
                <a:latin typeface="微软雅黑" panose="020B0503020204020204" pitchFamily="34" charset="-122"/>
                <a:ea typeface="微软雅黑" panose="020B0503020204020204" pitchFamily="34" charset="-122"/>
              </a:rPr>
              <a:t>几个经典博弈模型</a:t>
            </a:r>
            <a:endParaRPr lang="zh-CN" altLang="en-US" dirty="0"/>
          </a:p>
        </p:txBody>
      </p:sp>
    </p:spTree>
    <p:extLst>
      <p:ext uri="{BB962C8B-B14F-4D97-AF65-F5344CB8AC3E}">
        <p14:creationId xmlns:p14="http://schemas.microsoft.com/office/powerpoint/2010/main" val="163926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1608C2C-BF95-4C7E-A01C-50F58800480C}"/>
              </a:ext>
            </a:extLst>
          </p:cNvPr>
          <p:cNvSpPr txBox="1"/>
          <p:nvPr/>
        </p:nvSpPr>
        <p:spPr>
          <a:xfrm>
            <a:off x="695588" y="1726541"/>
            <a:ext cx="9608127" cy="3242170"/>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zh-CN" altLang="en-US" sz="2800" dirty="0"/>
              <a:t>赌博、竞技等构成的博弈问题，在经济中也有许多应用，赌胜博弈也是一类重要的博弈问题，对经济竞争和合作也有很大启示。</a:t>
            </a:r>
          </a:p>
          <a:p>
            <a:pPr marL="457200" indent="-457200" algn="just">
              <a:lnSpc>
                <a:spcPct val="150000"/>
              </a:lnSpc>
              <a:buFont typeface="Arial" panose="020B0604020202020204" pitchFamily="34" charset="0"/>
              <a:buChar char="•"/>
            </a:pPr>
            <a:r>
              <a:rPr lang="zh-CN" altLang="en-US" sz="2800" dirty="0"/>
              <a:t>赌胜博弈的特点是一方得等于另一方失，不可能双赢，属于</a:t>
            </a:r>
            <a:r>
              <a:rPr lang="zh-CN" altLang="en-US" sz="2800" dirty="0">
                <a:latin typeface="Arial" panose="020B0604020202020204" pitchFamily="34" charset="0"/>
              </a:rPr>
              <a:t>“</a:t>
            </a:r>
            <a:r>
              <a:rPr lang="zh-CN" altLang="en-US" sz="2800" dirty="0"/>
              <a:t>零和博弈</a:t>
            </a:r>
            <a:r>
              <a:rPr lang="zh-CN" altLang="en-US" sz="2800" dirty="0">
                <a:latin typeface="Arial" panose="020B0604020202020204" pitchFamily="34" charset="0"/>
              </a:rPr>
              <a:t>”。</a:t>
            </a:r>
            <a:endParaRPr lang="zh-CN" altLang="en-US" sz="2800" dirty="0"/>
          </a:p>
        </p:txBody>
      </p:sp>
      <p:sp>
        <p:nvSpPr>
          <p:cNvPr id="2" name="标题 1"/>
          <p:cNvSpPr>
            <a:spLocks noGrp="1"/>
          </p:cNvSpPr>
          <p:nvPr>
            <p:ph type="title"/>
          </p:nvPr>
        </p:nvSpPr>
        <p:spPr>
          <a:xfrm>
            <a:off x="1204245" y="204531"/>
            <a:ext cx="4737462" cy="457200"/>
          </a:xfrm>
        </p:spPr>
        <p:txBody>
          <a:bodyPr/>
          <a:lstStyle/>
          <a:p>
            <a:r>
              <a:rPr lang="en-US" altLang="zh-CN" b="1" dirty="0">
                <a:latin typeface="微软雅黑" panose="020B0503020204020204" pitchFamily="34" charset="-122"/>
                <a:ea typeface="微软雅黑" panose="020B0503020204020204" pitchFamily="34" charset="-122"/>
              </a:rPr>
              <a:t>1.2.1 </a:t>
            </a:r>
            <a:r>
              <a:rPr lang="zh-CN" altLang="en-US" b="1" dirty="0">
                <a:latin typeface="微软雅黑" panose="020B0503020204020204" pitchFamily="34" charset="-122"/>
                <a:ea typeface="微软雅黑" panose="020B0503020204020204" pitchFamily="34" charset="-122"/>
              </a:rPr>
              <a:t>赌胜博弈</a:t>
            </a:r>
            <a:endParaRPr lang="zh-CN" altLang="en-US" dirty="0"/>
          </a:p>
        </p:txBody>
      </p:sp>
    </p:spTree>
    <p:extLst>
      <p:ext uri="{BB962C8B-B14F-4D97-AF65-F5344CB8AC3E}">
        <p14:creationId xmlns:p14="http://schemas.microsoft.com/office/powerpoint/2010/main" val="2092479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5">
            <a:extLst>
              <a:ext uri="{FF2B5EF4-FFF2-40B4-BE49-F238E27FC236}">
                <a16:creationId xmlns:a16="http://schemas.microsoft.com/office/drawing/2014/main" id="{22C2BBFF-F2CE-4716-9B47-28C7C5599CED}"/>
              </a:ext>
            </a:extLst>
          </p:cNvPr>
          <p:cNvGrpSpPr>
            <a:grpSpLocks/>
          </p:cNvGrpSpPr>
          <p:nvPr/>
        </p:nvGrpSpPr>
        <p:grpSpPr bwMode="auto">
          <a:xfrm>
            <a:off x="1739348" y="854764"/>
            <a:ext cx="7782340" cy="3549555"/>
            <a:chOff x="624" y="1488"/>
            <a:chExt cx="4803" cy="2449"/>
          </a:xfrm>
          <a:noFill/>
        </p:grpSpPr>
        <p:sp>
          <p:nvSpPr>
            <p:cNvPr id="9" name="Rectangle 15">
              <a:extLst>
                <a:ext uri="{FF2B5EF4-FFF2-40B4-BE49-F238E27FC236}">
                  <a16:creationId xmlns:a16="http://schemas.microsoft.com/office/drawing/2014/main" id="{507053F2-6ECD-4774-B493-87D45148C1C2}"/>
                </a:ext>
              </a:extLst>
            </p:cNvPr>
            <p:cNvSpPr>
              <a:spLocks noChangeArrowheads="1"/>
            </p:cNvSpPr>
            <p:nvPr/>
          </p:nvSpPr>
          <p:spPr bwMode="auto">
            <a:xfrm>
              <a:off x="1606" y="2431"/>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3</a:t>
              </a:r>
              <a:r>
                <a:rPr lang="zh-CN" altLang="en-US" dirty="0"/>
                <a:t>，</a:t>
              </a:r>
              <a:r>
                <a:rPr lang="en-US" altLang="zh-CN" dirty="0"/>
                <a:t>-3</a:t>
              </a:r>
            </a:p>
          </p:txBody>
        </p:sp>
        <p:sp>
          <p:nvSpPr>
            <p:cNvPr id="10" name="Rectangle 16">
              <a:extLst>
                <a:ext uri="{FF2B5EF4-FFF2-40B4-BE49-F238E27FC236}">
                  <a16:creationId xmlns:a16="http://schemas.microsoft.com/office/drawing/2014/main" id="{CE2036B4-0DD6-4C1F-BDB7-2BA33E54AF04}"/>
                </a:ext>
              </a:extLst>
            </p:cNvPr>
            <p:cNvSpPr>
              <a:spLocks noChangeArrowheads="1"/>
            </p:cNvSpPr>
            <p:nvPr/>
          </p:nvSpPr>
          <p:spPr bwMode="auto">
            <a:xfrm>
              <a:off x="2243" y="2431"/>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11" name="Rectangle 17">
              <a:extLst>
                <a:ext uri="{FF2B5EF4-FFF2-40B4-BE49-F238E27FC236}">
                  <a16:creationId xmlns:a16="http://schemas.microsoft.com/office/drawing/2014/main" id="{1BE1CE88-2387-41C5-AF4D-A58CCDAC8F9D}"/>
                </a:ext>
              </a:extLst>
            </p:cNvPr>
            <p:cNvSpPr>
              <a:spLocks noChangeArrowheads="1"/>
            </p:cNvSpPr>
            <p:nvPr/>
          </p:nvSpPr>
          <p:spPr bwMode="auto">
            <a:xfrm>
              <a:off x="2880" y="2431"/>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12" name="Rectangle 18">
              <a:extLst>
                <a:ext uri="{FF2B5EF4-FFF2-40B4-BE49-F238E27FC236}">
                  <a16:creationId xmlns:a16="http://schemas.microsoft.com/office/drawing/2014/main" id="{B07E807C-D238-481A-A79E-D790A942AF37}"/>
                </a:ext>
              </a:extLst>
            </p:cNvPr>
            <p:cNvSpPr>
              <a:spLocks noChangeArrowheads="1"/>
            </p:cNvSpPr>
            <p:nvPr/>
          </p:nvSpPr>
          <p:spPr bwMode="auto">
            <a:xfrm>
              <a:off x="3516" y="2431"/>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14" name="Rectangle 19">
              <a:extLst>
                <a:ext uri="{FF2B5EF4-FFF2-40B4-BE49-F238E27FC236}">
                  <a16:creationId xmlns:a16="http://schemas.microsoft.com/office/drawing/2014/main" id="{BA4D6384-6E7C-4A4D-AE26-17FB9BA62124}"/>
                </a:ext>
              </a:extLst>
            </p:cNvPr>
            <p:cNvSpPr>
              <a:spLocks noChangeArrowheads="1"/>
            </p:cNvSpPr>
            <p:nvPr/>
          </p:nvSpPr>
          <p:spPr bwMode="auto">
            <a:xfrm>
              <a:off x="4153" y="2431"/>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15" name="Rectangle 20">
              <a:extLst>
                <a:ext uri="{FF2B5EF4-FFF2-40B4-BE49-F238E27FC236}">
                  <a16:creationId xmlns:a16="http://schemas.microsoft.com/office/drawing/2014/main" id="{B4985DBD-51F1-4DF4-8D05-BB0047F8D04A}"/>
                </a:ext>
              </a:extLst>
            </p:cNvPr>
            <p:cNvSpPr>
              <a:spLocks noChangeArrowheads="1"/>
            </p:cNvSpPr>
            <p:nvPr/>
          </p:nvSpPr>
          <p:spPr bwMode="auto">
            <a:xfrm>
              <a:off x="4790" y="2431"/>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19" name="Rectangle 21">
              <a:extLst>
                <a:ext uri="{FF2B5EF4-FFF2-40B4-BE49-F238E27FC236}">
                  <a16:creationId xmlns:a16="http://schemas.microsoft.com/office/drawing/2014/main" id="{D329171C-535F-4990-9DA2-77E32EE0547B}"/>
                </a:ext>
              </a:extLst>
            </p:cNvPr>
            <p:cNvSpPr>
              <a:spLocks noChangeArrowheads="1"/>
            </p:cNvSpPr>
            <p:nvPr/>
          </p:nvSpPr>
          <p:spPr bwMode="auto">
            <a:xfrm>
              <a:off x="1606" y="2619"/>
              <a:ext cx="637" cy="188"/>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1</a:t>
              </a:r>
              <a:r>
                <a:rPr lang="zh-CN" altLang="en-US" dirty="0"/>
                <a:t>，</a:t>
              </a:r>
              <a:r>
                <a:rPr lang="en-US" altLang="zh-CN" dirty="0"/>
                <a:t>-1</a:t>
              </a:r>
            </a:p>
          </p:txBody>
        </p:sp>
        <p:sp>
          <p:nvSpPr>
            <p:cNvPr id="20" name="Rectangle 22">
              <a:extLst>
                <a:ext uri="{FF2B5EF4-FFF2-40B4-BE49-F238E27FC236}">
                  <a16:creationId xmlns:a16="http://schemas.microsoft.com/office/drawing/2014/main" id="{C7E663AD-2D28-4AC9-9E9C-06CBCCD35401}"/>
                </a:ext>
              </a:extLst>
            </p:cNvPr>
            <p:cNvSpPr>
              <a:spLocks noChangeArrowheads="1"/>
            </p:cNvSpPr>
            <p:nvPr/>
          </p:nvSpPr>
          <p:spPr bwMode="auto">
            <a:xfrm>
              <a:off x="2243" y="2619"/>
              <a:ext cx="637" cy="188"/>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r>
                <a:rPr lang="zh-CN" altLang="en-US"/>
                <a:t>，</a:t>
              </a:r>
              <a:r>
                <a:rPr lang="en-US" altLang="zh-CN"/>
                <a:t>-3</a:t>
              </a:r>
            </a:p>
          </p:txBody>
        </p:sp>
        <p:sp>
          <p:nvSpPr>
            <p:cNvPr id="21" name="Rectangle 23">
              <a:extLst>
                <a:ext uri="{FF2B5EF4-FFF2-40B4-BE49-F238E27FC236}">
                  <a16:creationId xmlns:a16="http://schemas.microsoft.com/office/drawing/2014/main" id="{73B15366-57EB-48F3-BFEE-59CF8B67A34E}"/>
                </a:ext>
              </a:extLst>
            </p:cNvPr>
            <p:cNvSpPr>
              <a:spLocks noChangeArrowheads="1"/>
            </p:cNvSpPr>
            <p:nvPr/>
          </p:nvSpPr>
          <p:spPr bwMode="auto">
            <a:xfrm>
              <a:off x="2880" y="2619"/>
              <a:ext cx="637" cy="188"/>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22" name="Rectangle 24">
              <a:extLst>
                <a:ext uri="{FF2B5EF4-FFF2-40B4-BE49-F238E27FC236}">
                  <a16:creationId xmlns:a16="http://schemas.microsoft.com/office/drawing/2014/main" id="{22683908-03C5-4A08-B9B4-8EBCAE6D3E38}"/>
                </a:ext>
              </a:extLst>
            </p:cNvPr>
            <p:cNvSpPr>
              <a:spLocks noChangeArrowheads="1"/>
            </p:cNvSpPr>
            <p:nvPr/>
          </p:nvSpPr>
          <p:spPr bwMode="auto">
            <a:xfrm>
              <a:off x="3516" y="2619"/>
              <a:ext cx="637" cy="188"/>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23" name="Rectangle 25">
              <a:extLst>
                <a:ext uri="{FF2B5EF4-FFF2-40B4-BE49-F238E27FC236}">
                  <a16:creationId xmlns:a16="http://schemas.microsoft.com/office/drawing/2014/main" id="{18FBFD6E-3C2C-4729-B1BA-1A67186D4EF0}"/>
                </a:ext>
              </a:extLst>
            </p:cNvPr>
            <p:cNvSpPr>
              <a:spLocks noChangeArrowheads="1"/>
            </p:cNvSpPr>
            <p:nvPr/>
          </p:nvSpPr>
          <p:spPr bwMode="auto">
            <a:xfrm>
              <a:off x="4153" y="2619"/>
              <a:ext cx="637" cy="188"/>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24" name="Rectangle 26">
              <a:extLst>
                <a:ext uri="{FF2B5EF4-FFF2-40B4-BE49-F238E27FC236}">
                  <a16:creationId xmlns:a16="http://schemas.microsoft.com/office/drawing/2014/main" id="{BADD16B5-B6C4-4673-A7B8-A0635CB8EECE}"/>
                </a:ext>
              </a:extLst>
            </p:cNvPr>
            <p:cNvSpPr>
              <a:spLocks noChangeArrowheads="1"/>
            </p:cNvSpPr>
            <p:nvPr/>
          </p:nvSpPr>
          <p:spPr bwMode="auto">
            <a:xfrm>
              <a:off x="4790" y="2619"/>
              <a:ext cx="637" cy="188"/>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25" name="Rectangle 27">
              <a:extLst>
                <a:ext uri="{FF2B5EF4-FFF2-40B4-BE49-F238E27FC236}">
                  <a16:creationId xmlns:a16="http://schemas.microsoft.com/office/drawing/2014/main" id="{77FA13FE-5F47-4CA9-A032-521BC445DC1B}"/>
                </a:ext>
              </a:extLst>
            </p:cNvPr>
            <p:cNvSpPr>
              <a:spLocks noChangeArrowheads="1"/>
            </p:cNvSpPr>
            <p:nvPr/>
          </p:nvSpPr>
          <p:spPr bwMode="auto">
            <a:xfrm>
              <a:off x="1606" y="2806"/>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1</a:t>
              </a:r>
              <a:r>
                <a:rPr lang="zh-CN" altLang="en-US" dirty="0"/>
                <a:t>，</a:t>
              </a:r>
              <a:r>
                <a:rPr lang="en-US" altLang="zh-CN" dirty="0"/>
                <a:t>-1</a:t>
              </a:r>
            </a:p>
          </p:txBody>
        </p:sp>
        <p:sp>
          <p:nvSpPr>
            <p:cNvPr id="26" name="Rectangle 28">
              <a:extLst>
                <a:ext uri="{FF2B5EF4-FFF2-40B4-BE49-F238E27FC236}">
                  <a16:creationId xmlns:a16="http://schemas.microsoft.com/office/drawing/2014/main" id="{27FFE8F2-D0B5-45A7-88B1-D375F9BF39F3}"/>
                </a:ext>
              </a:extLst>
            </p:cNvPr>
            <p:cNvSpPr>
              <a:spLocks noChangeArrowheads="1"/>
            </p:cNvSpPr>
            <p:nvPr/>
          </p:nvSpPr>
          <p:spPr bwMode="auto">
            <a:xfrm>
              <a:off x="2243" y="2806"/>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27" name="Rectangle 29">
              <a:extLst>
                <a:ext uri="{FF2B5EF4-FFF2-40B4-BE49-F238E27FC236}">
                  <a16:creationId xmlns:a16="http://schemas.microsoft.com/office/drawing/2014/main" id="{74B790A7-2AA5-48F2-BE58-943EA339D225}"/>
                </a:ext>
              </a:extLst>
            </p:cNvPr>
            <p:cNvSpPr>
              <a:spLocks noChangeArrowheads="1"/>
            </p:cNvSpPr>
            <p:nvPr/>
          </p:nvSpPr>
          <p:spPr bwMode="auto">
            <a:xfrm>
              <a:off x="2880" y="2806"/>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r>
                <a:rPr lang="zh-CN" altLang="en-US"/>
                <a:t>，</a:t>
              </a:r>
              <a:r>
                <a:rPr lang="en-US" altLang="zh-CN"/>
                <a:t>-3</a:t>
              </a:r>
            </a:p>
          </p:txBody>
        </p:sp>
        <p:sp>
          <p:nvSpPr>
            <p:cNvPr id="28" name="Rectangle 30">
              <a:extLst>
                <a:ext uri="{FF2B5EF4-FFF2-40B4-BE49-F238E27FC236}">
                  <a16:creationId xmlns:a16="http://schemas.microsoft.com/office/drawing/2014/main" id="{91E581C7-7D3F-4166-9174-8F67058DBDC2}"/>
                </a:ext>
              </a:extLst>
            </p:cNvPr>
            <p:cNvSpPr>
              <a:spLocks noChangeArrowheads="1"/>
            </p:cNvSpPr>
            <p:nvPr/>
          </p:nvSpPr>
          <p:spPr bwMode="auto">
            <a:xfrm>
              <a:off x="3516" y="2806"/>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29" name="Rectangle 31">
              <a:extLst>
                <a:ext uri="{FF2B5EF4-FFF2-40B4-BE49-F238E27FC236}">
                  <a16:creationId xmlns:a16="http://schemas.microsoft.com/office/drawing/2014/main" id="{73402D99-A6BB-4ECA-B137-71A0740F1618}"/>
                </a:ext>
              </a:extLst>
            </p:cNvPr>
            <p:cNvSpPr>
              <a:spLocks noChangeArrowheads="1"/>
            </p:cNvSpPr>
            <p:nvPr/>
          </p:nvSpPr>
          <p:spPr bwMode="auto">
            <a:xfrm>
              <a:off x="4153" y="2806"/>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0" name="Rectangle 32">
              <a:extLst>
                <a:ext uri="{FF2B5EF4-FFF2-40B4-BE49-F238E27FC236}">
                  <a16:creationId xmlns:a16="http://schemas.microsoft.com/office/drawing/2014/main" id="{EF11683E-8A71-4E92-9164-22F448263E5D}"/>
                </a:ext>
              </a:extLst>
            </p:cNvPr>
            <p:cNvSpPr>
              <a:spLocks noChangeArrowheads="1"/>
            </p:cNvSpPr>
            <p:nvPr/>
          </p:nvSpPr>
          <p:spPr bwMode="auto">
            <a:xfrm>
              <a:off x="4790" y="2806"/>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1" name="Rectangle 33">
              <a:extLst>
                <a:ext uri="{FF2B5EF4-FFF2-40B4-BE49-F238E27FC236}">
                  <a16:creationId xmlns:a16="http://schemas.microsoft.com/office/drawing/2014/main" id="{BA396A7F-F0EA-4F42-81F4-86BA54296AF0}"/>
                </a:ext>
              </a:extLst>
            </p:cNvPr>
            <p:cNvSpPr>
              <a:spLocks noChangeArrowheads="1"/>
            </p:cNvSpPr>
            <p:nvPr/>
          </p:nvSpPr>
          <p:spPr bwMode="auto">
            <a:xfrm>
              <a:off x="1606" y="2995"/>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2" name="Rectangle 34">
              <a:extLst>
                <a:ext uri="{FF2B5EF4-FFF2-40B4-BE49-F238E27FC236}">
                  <a16:creationId xmlns:a16="http://schemas.microsoft.com/office/drawing/2014/main" id="{61D4E62F-F0E1-4063-8BAA-7F7249B10D4E}"/>
                </a:ext>
              </a:extLst>
            </p:cNvPr>
            <p:cNvSpPr>
              <a:spLocks noChangeArrowheads="1"/>
            </p:cNvSpPr>
            <p:nvPr/>
          </p:nvSpPr>
          <p:spPr bwMode="auto">
            <a:xfrm>
              <a:off x="2243" y="2995"/>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1</a:t>
              </a:r>
              <a:r>
                <a:rPr lang="zh-CN" altLang="en-US" dirty="0"/>
                <a:t>，</a:t>
              </a:r>
              <a:r>
                <a:rPr lang="en-US" altLang="zh-CN" dirty="0"/>
                <a:t>-1</a:t>
              </a:r>
              <a:endParaRPr lang="zh-CN" altLang="en-US" dirty="0"/>
            </a:p>
          </p:txBody>
        </p:sp>
        <p:sp>
          <p:nvSpPr>
            <p:cNvPr id="33" name="Rectangle 35">
              <a:extLst>
                <a:ext uri="{FF2B5EF4-FFF2-40B4-BE49-F238E27FC236}">
                  <a16:creationId xmlns:a16="http://schemas.microsoft.com/office/drawing/2014/main" id="{F6141D61-9D0B-4A3F-89E4-DD75E00D8296}"/>
                </a:ext>
              </a:extLst>
            </p:cNvPr>
            <p:cNvSpPr>
              <a:spLocks noChangeArrowheads="1"/>
            </p:cNvSpPr>
            <p:nvPr/>
          </p:nvSpPr>
          <p:spPr bwMode="auto">
            <a:xfrm>
              <a:off x="2880" y="2995"/>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4" name="Rectangle 36">
              <a:extLst>
                <a:ext uri="{FF2B5EF4-FFF2-40B4-BE49-F238E27FC236}">
                  <a16:creationId xmlns:a16="http://schemas.microsoft.com/office/drawing/2014/main" id="{D2146B0F-B702-4B8B-BCB1-104E60ED182A}"/>
                </a:ext>
              </a:extLst>
            </p:cNvPr>
            <p:cNvSpPr>
              <a:spLocks noChangeArrowheads="1"/>
            </p:cNvSpPr>
            <p:nvPr/>
          </p:nvSpPr>
          <p:spPr bwMode="auto">
            <a:xfrm>
              <a:off x="3516" y="2995"/>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r>
                <a:rPr lang="zh-CN" altLang="en-US"/>
                <a:t>，</a:t>
              </a:r>
              <a:r>
                <a:rPr lang="en-US" altLang="zh-CN"/>
                <a:t>-3</a:t>
              </a:r>
            </a:p>
          </p:txBody>
        </p:sp>
        <p:sp>
          <p:nvSpPr>
            <p:cNvPr id="35" name="Rectangle 37">
              <a:extLst>
                <a:ext uri="{FF2B5EF4-FFF2-40B4-BE49-F238E27FC236}">
                  <a16:creationId xmlns:a16="http://schemas.microsoft.com/office/drawing/2014/main" id="{D85D9893-B13A-4AC4-9A42-B1AABB5F9400}"/>
                </a:ext>
              </a:extLst>
            </p:cNvPr>
            <p:cNvSpPr>
              <a:spLocks noChangeArrowheads="1"/>
            </p:cNvSpPr>
            <p:nvPr/>
          </p:nvSpPr>
          <p:spPr bwMode="auto">
            <a:xfrm>
              <a:off x="4153" y="2995"/>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1</a:t>
              </a:r>
              <a:r>
                <a:rPr lang="zh-CN" altLang="en-US" dirty="0"/>
                <a:t>，</a:t>
              </a:r>
              <a:r>
                <a:rPr lang="en-US" altLang="zh-CN" dirty="0"/>
                <a:t>-1</a:t>
              </a:r>
            </a:p>
          </p:txBody>
        </p:sp>
        <p:sp>
          <p:nvSpPr>
            <p:cNvPr id="36" name="Rectangle 38">
              <a:extLst>
                <a:ext uri="{FF2B5EF4-FFF2-40B4-BE49-F238E27FC236}">
                  <a16:creationId xmlns:a16="http://schemas.microsoft.com/office/drawing/2014/main" id="{13123FB1-4C63-4351-8A9F-B118FE1E8406}"/>
                </a:ext>
              </a:extLst>
            </p:cNvPr>
            <p:cNvSpPr>
              <a:spLocks noChangeArrowheads="1"/>
            </p:cNvSpPr>
            <p:nvPr/>
          </p:nvSpPr>
          <p:spPr bwMode="auto">
            <a:xfrm>
              <a:off x="4790" y="2995"/>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7" name="Rectangle 39">
              <a:extLst>
                <a:ext uri="{FF2B5EF4-FFF2-40B4-BE49-F238E27FC236}">
                  <a16:creationId xmlns:a16="http://schemas.microsoft.com/office/drawing/2014/main" id="{610A41F9-607D-4143-BC1B-5B6FB27D2789}"/>
                </a:ext>
              </a:extLst>
            </p:cNvPr>
            <p:cNvSpPr>
              <a:spLocks noChangeArrowheads="1"/>
            </p:cNvSpPr>
            <p:nvPr/>
          </p:nvSpPr>
          <p:spPr bwMode="auto">
            <a:xfrm>
              <a:off x="1606" y="3183"/>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8" name="Rectangle 40">
              <a:extLst>
                <a:ext uri="{FF2B5EF4-FFF2-40B4-BE49-F238E27FC236}">
                  <a16:creationId xmlns:a16="http://schemas.microsoft.com/office/drawing/2014/main" id="{237DEB4E-A196-4746-A5B1-19F29980AC9A}"/>
                </a:ext>
              </a:extLst>
            </p:cNvPr>
            <p:cNvSpPr>
              <a:spLocks noChangeArrowheads="1"/>
            </p:cNvSpPr>
            <p:nvPr/>
          </p:nvSpPr>
          <p:spPr bwMode="auto">
            <a:xfrm>
              <a:off x="2243" y="3183"/>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39" name="Rectangle 41">
              <a:extLst>
                <a:ext uri="{FF2B5EF4-FFF2-40B4-BE49-F238E27FC236}">
                  <a16:creationId xmlns:a16="http://schemas.microsoft.com/office/drawing/2014/main" id="{290F0440-5EE9-44DD-B74D-36F99287297A}"/>
                </a:ext>
              </a:extLst>
            </p:cNvPr>
            <p:cNvSpPr>
              <a:spLocks noChangeArrowheads="1"/>
            </p:cNvSpPr>
            <p:nvPr/>
          </p:nvSpPr>
          <p:spPr bwMode="auto">
            <a:xfrm>
              <a:off x="2880" y="3183"/>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0" name="Rectangle 42">
              <a:extLst>
                <a:ext uri="{FF2B5EF4-FFF2-40B4-BE49-F238E27FC236}">
                  <a16:creationId xmlns:a16="http://schemas.microsoft.com/office/drawing/2014/main" id="{6E89749B-3AE3-4060-98E6-65CEB573BA7D}"/>
                </a:ext>
              </a:extLst>
            </p:cNvPr>
            <p:cNvSpPr>
              <a:spLocks noChangeArrowheads="1"/>
            </p:cNvSpPr>
            <p:nvPr/>
          </p:nvSpPr>
          <p:spPr bwMode="auto">
            <a:xfrm>
              <a:off x="3516" y="3183"/>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1" name="Rectangle 43">
              <a:extLst>
                <a:ext uri="{FF2B5EF4-FFF2-40B4-BE49-F238E27FC236}">
                  <a16:creationId xmlns:a16="http://schemas.microsoft.com/office/drawing/2014/main" id="{88BC61B8-CEA7-414B-8029-34153D836399}"/>
                </a:ext>
              </a:extLst>
            </p:cNvPr>
            <p:cNvSpPr>
              <a:spLocks noChangeArrowheads="1"/>
            </p:cNvSpPr>
            <p:nvPr/>
          </p:nvSpPr>
          <p:spPr bwMode="auto">
            <a:xfrm>
              <a:off x="4153" y="3183"/>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3</a:t>
              </a:r>
              <a:r>
                <a:rPr lang="zh-CN" altLang="en-US" dirty="0"/>
                <a:t>，</a:t>
              </a:r>
              <a:r>
                <a:rPr lang="en-US" altLang="zh-CN" dirty="0"/>
                <a:t>-3</a:t>
              </a:r>
            </a:p>
          </p:txBody>
        </p:sp>
        <p:sp>
          <p:nvSpPr>
            <p:cNvPr id="42" name="Rectangle 44">
              <a:extLst>
                <a:ext uri="{FF2B5EF4-FFF2-40B4-BE49-F238E27FC236}">
                  <a16:creationId xmlns:a16="http://schemas.microsoft.com/office/drawing/2014/main" id="{6E83E526-2E03-4849-993F-567E63D2DA07}"/>
                </a:ext>
              </a:extLst>
            </p:cNvPr>
            <p:cNvSpPr>
              <a:spLocks noChangeArrowheads="1"/>
            </p:cNvSpPr>
            <p:nvPr/>
          </p:nvSpPr>
          <p:spPr bwMode="auto">
            <a:xfrm>
              <a:off x="4790" y="3183"/>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3" name="Rectangle 45">
              <a:extLst>
                <a:ext uri="{FF2B5EF4-FFF2-40B4-BE49-F238E27FC236}">
                  <a16:creationId xmlns:a16="http://schemas.microsoft.com/office/drawing/2014/main" id="{635D1D32-36D9-461D-A2B6-CACE2FCAF57C}"/>
                </a:ext>
              </a:extLst>
            </p:cNvPr>
            <p:cNvSpPr>
              <a:spLocks noChangeArrowheads="1"/>
            </p:cNvSpPr>
            <p:nvPr/>
          </p:nvSpPr>
          <p:spPr bwMode="auto">
            <a:xfrm>
              <a:off x="1606" y="3372"/>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4" name="Rectangle 46">
              <a:extLst>
                <a:ext uri="{FF2B5EF4-FFF2-40B4-BE49-F238E27FC236}">
                  <a16:creationId xmlns:a16="http://schemas.microsoft.com/office/drawing/2014/main" id="{712F31C2-8403-4976-87F4-A3151D9A8992}"/>
                </a:ext>
              </a:extLst>
            </p:cNvPr>
            <p:cNvSpPr>
              <a:spLocks noChangeArrowheads="1"/>
            </p:cNvSpPr>
            <p:nvPr/>
          </p:nvSpPr>
          <p:spPr bwMode="auto">
            <a:xfrm>
              <a:off x="2243" y="3372"/>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1</a:t>
              </a:r>
              <a:r>
                <a:rPr lang="zh-CN" altLang="en-US" dirty="0"/>
                <a:t>，</a:t>
              </a:r>
              <a:r>
                <a:rPr lang="en-US" altLang="zh-CN" dirty="0"/>
                <a:t>-1</a:t>
              </a:r>
            </a:p>
          </p:txBody>
        </p:sp>
        <p:sp>
          <p:nvSpPr>
            <p:cNvPr id="45" name="Rectangle 47">
              <a:extLst>
                <a:ext uri="{FF2B5EF4-FFF2-40B4-BE49-F238E27FC236}">
                  <a16:creationId xmlns:a16="http://schemas.microsoft.com/office/drawing/2014/main" id="{49574475-1172-4291-BA2B-9B0DE90F28BC}"/>
                </a:ext>
              </a:extLst>
            </p:cNvPr>
            <p:cNvSpPr>
              <a:spLocks noChangeArrowheads="1"/>
            </p:cNvSpPr>
            <p:nvPr/>
          </p:nvSpPr>
          <p:spPr bwMode="auto">
            <a:xfrm>
              <a:off x="2880" y="3372"/>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6" name="Rectangle 48">
              <a:extLst>
                <a:ext uri="{FF2B5EF4-FFF2-40B4-BE49-F238E27FC236}">
                  <a16:creationId xmlns:a16="http://schemas.microsoft.com/office/drawing/2014/main" id="{7ADBFA7A-CA93-4D2A-A810-2CC6D4FA6D00}"/>
                </a:ext>
              </a:extLst>
            </p:cNvPr>
            <p:cNvSpPr>
              <a:spLocks noChangeArrowheads="1"/>
            </p:cNvSpPr>
            <p:nvPr/>
          </p:nvSpPr>
          <p:spPr bwMode="auto">
            <a:xfrm>
              <a:off x="3516" y="3372"/>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7" name="Rectangle 49">
              <a:extLst>
                <a:ext uri="{FF2B5EF4-FFF2-40B4-BE49-F238E27FC236}">
                  <a16:creationId xmlns:a16="http://schemas.microsoft.com/office/drawing/2014/main" id="{A8262032-6D9E-4392-BD63-C2B1E3BF39BA}"/>
                </a:ext>
              </a:extLst>
            </p:cNvPr>
            <p:cNvSpPr>
              <a:spLocks noChangeArrowheads="1"/>
            </p:cNvSpPr>
            <p:nvPr/>
          </p:nvSpPr>
          <p:spPr bwMode="auto">
            <a:xfrm>
              <a:off x="4153" y="3372"/>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r>
                <a:rPr lang="zh-CN" altLang="en-US"/>
                <a:t>，</a:t>
              </a:r>
              <a:r>
                <a:rPr lang="en-US" altLang="zh-CN"/>
                <a:t>-1</a:t>
              </a:r>
            </a:p>
          </p:txBody>
        </p:sp>
        <p:sp>
          <p:nvSpPr>
            <p:cNvPr id="48" name="Rectangle 50">
              <a:extLst>
                <a:ext uri="{FF2B5EF4-FFF2-40B4-BE49-F238E27FC236}">
                  <a16:creationId xmlns:a16="http://schemas.microsoft.com/office/drawing/2014/main" id="{9EC81480-9551-48DA-9284-32D091AFB79D}"/>
                </a:ext>
              </a:extLst>
            </p:cNvPr>
            <p:cNvSpPr>
              <a:spLocks noChangeArrowheads="1"/>
            </p:cNvSpPr>
            <p:nvPr/>
          </p:nvSpPr>
          <p:spPr bwMode="auto">
            <a:xfrm>
              <a:off x="4790" y="3372"/>
              <a:ext cx="637" cy="189"/>
            </a:xfrm>
            <a:prstGeom prst="rect">
              <a:avLst/>
            </a:prstGeom>
            <a:gr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3</a:t>
              </a:r>
              <a:r>
                <a:rPr lang="zh-CN" altLang="en-US" dirty="0"/>
                <a:t>，</a:t>
              </a:r>
              <a:r>
                <a:rPr lang="en-US" altLang="zh-CN" dirty="0"/>
                <a:t>-3</a:t>
              </a:r>
            </a:p>
          </p:txBody>
        </p:sp>
        <p:sp>
          <p:nvSpPr>
            <p:cNvPr id="49" name="Rectangle 51">
              <a:extLst>
                <a:ext uri="{FF2B5EF4-FFF2-40B4-BE49-F238E27FC236}">
                  <a16:creationId xmlns:a16="http://schemas.microsoft.com/office/drawing/2014/main" id="{C412197E-ABB4-4E7A-BEB1-270EC39DF01A}"/>
                </a:ext>
              </a:extLst>
            </p:cNvPr>
            <p:cNvSpPr>
              <a:spLocks noChangeArrowheads="1"/>
            </p:cNvSpPr>
            <p:nvPr/>
          </p:nvSpPr>
          <p:spPr bwMode="auto">
            <a:xfrm>
              <a:off x="920" y="2431"/>
              <a:ext cx="637" cy="189"/>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上中下</a:t>
              </a:r>
            </a:p>
          </p:txBody>
        </p:sp>
        <p:sp>
          <p:nvSpPr>
            <p:cNvPr id="50" name="Rectangle 52">
              <a:extLst>
                <a:ext uri="{FF2B5EF4-FFF2-40B4-BE49-F238E27FC236}">
                  <a16:creationId xmlns:a16="http://schemas.microsoft.com/office/drawing/2014/main" id="{7ADCA1EF-5BD7-4BB0-8BF1-46CDBEF840B9}"/>
                </a:ext>
              </a:extLst>
            </p:cNvPr>
            <p:cNvSpPr>
              <a:spLocks noChangeArrowheads="1"/>
            </p:cNvSpPr>
            <p:nvPr/>
          </p:nvSpPr>
          <p:spPr bwMode="auto">
            <a:xfrm>
              <a:off x="920" y="2619"/>
              <a:ext cx="637" cy="188"/>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上下中</a:t>
              </a:r>
            </a:p>
          </p:txBody>
        </p:sp>
        <p:sp>
          <p:nvSpPr>
            <p:cNvPr id="51" name="Rectangle 53">
              <a:extLst>
                <a:ext uri="{FF2B5EF4-FFF2-40B4-BE49-F238E27FC236}">
                  <a16:creationId xmlns:a16="http://schemas.microsoft.com/office/drawing/2014/main" id="{6BDCC3D3-F1C2-4EDC-9491-D5C9BBE7E16B}"/>
                </a:ext>
              </a:extLst>
            </p:cNvPr>
            <p:cNvSpPr>
              <a:spLocks noChangeArrowheads="1"/>
            </p:cNvSpPr>
            <p:nvPr/>
          </p:nvSpPr>
          <p:spPr bwMode="auto">
            <a:xfrm>
              <a:off x="920" y="2806"/>
              <a:ext cx="637" cy="189"/>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中上下</a:t>
              </a:r>
            </a:p>
          </p:txBody>
        </p:sp>
        <p:sp>
          <p:nvSpPr>
            <p:cNvPr id="52" name="Rectangle 54">
              <a:extLst>
                <a:ext uri="{FF2B5EF4-FFF2-40B4-BE49-F238E27FC236}">
                  <a16:creationId xmlns:a16="http://schemas.microsoft.com/office/drawing/2014/main" id="{B7251287-C2E8-4103-A23D-676BAFD3CA71}"/>
                </a:ext>
              </a:extLst>
            </p:cNvPr>
            <p:cNvSpPr>
              <a:spLocks noChangeArrowheads="1"/>
            </p:cNvSpPr>
            <p:nvPr/>
          </p:nvSpPr>
          <p:spPr bwMode="auto">
            <a:xfrm>
              <a:off x="920" y="2995"/>
              <a:ext cx="637" cy="189"/>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中下上</a:t>
              </a:r>
            </a:p>
          </p:txBody>
        </p:sp>
        <p:sp>
          <p:nvSpPr>
            <p:cNvPr id="53" name="Rectangle 55">
              <a:extLst>
                <a:ext uri="{FF2B5EF4-FFF2-40B4-BE49-F238E27FC236}">
                  <a16:creationId xmlns:a16="http://schemas.microsoft.com/office/drawing/2014/main" id="{CF848AA5-DCF2-44F6-B1D3-1DEC52933D3D}"/>
                </a:ext>
              </a:extLst>
            </p:cNvPr>
            <p:cNvSpPr>
              <a:spLocks noChangeArrowheads="1"/>
            </p:cNvSpPr>
            <p:nvPr/>
          </p:nvSpPr>
          <p:spPr bwMode="auto">
            <a:xfrm>
              <a:off x="920" y="3183"/>
              <a:ext cx="637" cy="189"/>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下上中</a:t>
              </a:r>
            </a:p>
          </p:txBody>
        </p:sp>
        <p:sp>
          <p:nvSpPr>
            <p:cNvPr id="54" name="Rectangle 56">
              <a:extLst>
                <a:ext uri="{FF2B5EF4-FFF2-40B4-BE49-F238E27FC236}">
                  <a16:creationId xmlns:a16="http://schemas.microsoft.com/office/drawing/2014/main" id="{D97542A2-59D1-404C-AFD1-BA68825F1148}"/>
                </a:ext>
              </a:extLst>
            </p:cNvPr>
            <p:cNvSpPr>
              <a:spLocks noChangeArrowheads="1"/>
            </p:cNvSpPr>
            <p:nvPr/>
          </p:nvSpPr>
          <p:spPr bwMode="auto">
            <a:xfrm>
              <a:off x="920" y="3372"/>
              <a:ext cx="637" cy="189"/>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下中上</a:t>
              </a:r>
            </a:p>
          </p:txBody>
        </p:sp>
        <p:sp>
          <p:nvSpPr>
            <p:cNvPr id="55" name="Rectangle 57">
              <a:extLst>
                <a:ext uri="{FF2B5EF4-FFF2-40B4-BE49-F238E27FC236}">
                  <a16:creationId xmlns:a16="http://schemas.microsoft.com/office/drawing/2014/main" id="{61B10F17-B828-4661-AC70-C5B1EBDE14F6}"/>
                </a:ext>
              </a:extLst>
            </p:cNvPr>
            <p:cNvSpPr>
              <a:spLocks noChangeArrowheads="1"/>
            </p:cNvSpPr>
            <p:nvPr/>
          </p:nvSpPr>
          <p:spPr bwMode="auto">
            <a:xfrm rot="5400000">
              <a:off x="1642" y="1980"/>
              <a:ext cx="613" cy="19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a:t>上</a:t>
              </a:r>
            </a:p>
            <a:p>
              <a:pPr algn="ctr"/>
              <a:r>
                <a:rPr lang="zh-CN" altLang="en-US"/>
                <a:t>中</a:t>
              </a:r>
            </a:p>
            <a:p>
              <a:pPr algn="ctr"/>
              <a:r>
                <a:rPr lang="zh-CN" altLang="en-US"/>
                <a:t>下</a:t>
              </a:r>
            </a:p>
          </p:txBody>
        </p:sp>
        <p:sp>
          <p:nvSpPr>
            <p:cNvPr id="56" name="Rectangle 63">
              <a:extLst>
                <a:ext uri="{FF2B5EF4-FFF2-40B4-BE49-F238E27FC236}">
                  <a16:creationId xmlns:a16="http://schemas.microsoft.com/office/drawing/2014/main" id="{063431BF-87E1-4502-9F9B-7632F0D2A016}"/>
                </a:ext>
              </a:extLst>
            </p:cNvPr>
            <p:cNvSpPr>
              <a:spLocks noChangeArrowheads="1"/>
            </p:cNvSpPr>
            <p:nvPr/>
          </p:nvSpPr>
          <p:spPr bwMode="auto">
            <a:xfrm rot="5400000">
              <a:off x="2279" y="1980"/>
              <a:ext cx="613" cy="19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a:t>上</a:t>
              </a:r>
            </a:p>
            <a:p>
              <a:pPr algn="ctr"/>
              <a:r>
                <a:rPr lang="zh-CN" altLang="en-US"/>
                <a:t>下</a:t>
              </a:r>
            </a:p>
            <a:p>
              <a:pPr algn="ctr"/>
              <a:r>
                <a:rPr lang="zh-CN" altLang="en-US"/>
                <a:t>中</a:t>
              </a:r>
            </a:p>
          </p:txBody>
        </p:sp>
        <p:sp>
          <p:nvSpPr>
            <p:cNvPr id="57" name="Rectangle 64">
              <a:extLst>
                <a:ext uri="{FF2B5EF4-FFF2-40B4-BE49-F238E27FC236}">
                  <a16:creationId xmlns:a16="http://schemas.microsoft.com/office/drawing/2014/main" id="{456CF36D-D389-4BC6-A0A5-94140B47452A}"/>
                </a:ext>
              </a:extLst>
            </p:cNvPr>
            <p:cNvSpPr>
              <a:spLocks noChangeArrowheads="1"/>
            </p:cNvSpPr>
            <p:nvPr/>
          </p:nvSpPr>
          <p:spPr bwMode="auto">
            <a:xfrm rot="5400000">
              <a:off x="2867" y="1979"/>
              <a:ext cx="613" cy="1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a:t>中</a:t>
              </a:r>
            </a:p>
            <a:p>
              <a:pPr algn="ctr"/>
              <a:r>
                <a:rPr lang="zh-CN" altLang="en-US"/>
                <a:t>上</a:t>
              </a:r>
            </a:p>
            <a:p>
              <a:pPr algn="ctr"/>
              <a:r>
                <a:rPr lang="zh-CN" altLang="en-US"/>
                <a:t>下</a:t>
              </a:r>
            </a:p>
          </p:txBody>
        </p:sp>
        <p:sp>
          <p:nvSpPr>
            <p:cNvPr id="58" name="Rectangle 65">
              <a:extLst>
                <a:ext uri="{FF2B5EF4-FFF2-40B4-BE49-F238E27FC236}">
                  <a16:creationId xmlns:a16="http://schemas.microsoft.com/office/drawing/2014/main" id="{19C126F7-1043-4423-8618-5DDF86E9861F}"/>
                </a:ext>
              </a:extLst>
            </p:cNvPr>
            <p:cNvSpPr>
              <a:spLocks noChangeArrowheads="1"/>
            </p:cNvSpPr>
            <p:nvPr/>
          </p:nvSpPr>
          <p:spPr bwMode="auto">
            <a:xfrm rot="5400000">
              <a:off x="3504" y="1979"/>
              <a:ext cx="613" cy="1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dirty="0"/>
                <a:t>中</a:t>
              </a:r>
            </a:p>
            <a:p>
              <a:pPr algn="ctr"/>
              <a:r>
                <a:rPr lang="zh-CN" altLang="en-US" dirty="0"/>
                <a:t>下</a:t>
              </a:r>
            </a:p>
            <a:p>
              <a:pPr algn="ctr"/>
              <a:r>
                <a:rPr lang="zh-CN" altLang="en-US" dirty="0"/>
                <a:t>上</a:t>
              </a:r>
            </a:p>
          </p:txBody>
        </p:sp>
        <p:sp>
          <p:nvSpPr>
            <p:cNvPr id="59" name="Rectangle 66">
              <a:extLst>
                <a:ext uri="{FF2B5EF4-FFF2-40B4-BE49-F238E27FC236}">
                  <a16:creationId xmlns:a16="http://schemas.microsoft.com/office/drawing/2014/main" id="{842C69D1-2664-4FB1-AADD-58A0222D903A}"/>
                </a:ext>
              </a:extLst>
            </p:cNvPr>
            <p:cNvSpPr>
              <a:spLocks noChangeArrowheads="1"/>
            </p:cNvSpPr>
            <p:nvPr/>
          </p:nvSpPr>
          <p:spPr bwMode="auto">
            <a:xfrm rot="5400000">
              <a:off x="4189" y="1980"/>
              <a:ext cx="613" cy="19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a:t>下</a:t>
              </a:r>
            </a:p>
            <a:p>
              <a:pPr algn="ctr"/>
              <a:r>
                <a:rPr lang="zh-CN" altLang="en-US"/>
                <a:t>上</a:t>
              </a:r>
            </a:p>
            <a:p>
              <a:pPr algn="ctr"/>
              <a:r>
                <a:rPr lang="zh-CN" altLang="en-US"/>
                <a:t>中</a:t>
              </a:r>
            </a:p>
          </p:txBody>
        </p:sp>
        <p:sp>
          <p:nvSpPr>
            <p:cNvPr id="60" name="Rectangle 67">
              <a:extLst>
                <a:ext uri="{FF2B5EF4-FFF2-40B4-BE49-F238E27FC236}">
                  <a16:creationId xmlns:a16="http://schemas.microsoft.com/office/drawing/2014/main" id="{BC1BCE01-93FB-4B5A-A800-53F855F8837B}"/>
                </a:ext>
              </a:extLst>
            </p:cNvPr>
            <p:cNvSpPr>
              <a:spLocks noChangeArrowheads="1"/>
            </p:cNvSpPr>
            <p:nvPr/>
          </p:nvSpPr>
          <p:spPr bwMode="auto">
            <a:xfrm rot="5400000">
              <a:off x="4777" y="1979"/>
              <a:ext cx="613" cy="1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a:t>下</a:t>
              </a:r>
            </a:p>
            <a:p>
              <a:pPr algn="ctr"/>
              <a:r>
                <a:rPr lang="zh-CN" altLang="en-US"/>
                <a:t>中</a:t>
              </a:r>
            </a:p>
            <a:p>
              <a:pPr algn="ctr"/>
              <a:r>
                <a:rPr lang="zh-CN" altLang="en-US"/>
                <a:t>上</a:t>
              </a:r>
            </a:p>
          </p:txBody>
        </p:sp>
        <p:sp>
          <p:nvSpPr>
            <p:cNvPr id="61" name="Rectangle 68">
              <a:extLst>
                <a:ext uri="{FF2B5EF4-FFF2-40B4-BE49-F238E27FC236}">
                  <a16:creationId xmlns:a16="http://schemas.microsoft.com/office/drawing/2014/main" id="{1B894919-C83B-4B86-8AC0-C02C64A9E730}"/>
                </a:ext>
              </a:extLst>
            </p:cNvPr>
            <p:cNvSpPr>
              <a:spLocks noChangeArrowheads="1"/>
            </p:cNvSpPr>
            <p:nvPr/>
          </p:nvSpPr>
          <p:spPr bwMode="auto">
            <a:xfrm>
              <a:off x="2782" y="1488"/>
              <a:ext cx="1371" cy="2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田  忌</a:t>
              </a:r>
            </a:p>
          </p:txBody>
        </p:sp>
        <p:sp>
          <p:nvSpPr>
            <p:cNvPr id="62" name="Rectangle 69">
              <a:extLst>
                <a:ext uri="{FF2B5EF4-FFF2-40B4-BE49-F238E27FC236}">
                  <a16:creationId xmlns:a16="http://schemas.microsoft.com/office/drawing/2014/main" id="{47BFE157-DEBE-4B98-8712-7A9E4F7DE2D7}"/>
                </a:ext>
              </a:extLst>
            </p:cNvPr>
            <p:cNvSpPr>
              <a:spLocks noChangeArrowheads="1"/>
            </p:cNvSpPr>
            <p:nvPr/>
          </p:nvSpPr>
          <p:spPr bwMode="auto">
            <a:xfrm rot="5400000">
              <a:off x="80" y="2800"/>
              <a:ext cx="1328" cy="24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b="1"/>
                <a:t>齐</a:t>
              </a:r>
            </a:p>
            <a:p>
              <a:pPr algn="ctr"/>
              <a:r>
                <a:rPr lang="zh-CN" altLang="en-US" b="1"/>
                <a:t>威</a:t>
              </a:r>
            </a:p>
            <a:p>
              <a:pPr algn="ctr"/>
              <a:r>
                <a:rPr lang="zh-CN" altLang="en-US" b="1"/>
                <a:t>王</a:t>
              </a:r>
            </a:p>
          </p:txBody>
        </p:sp>
        <p:sp>
          <p:nvSpPr>
            <p:cNvPr id="63" name="Rectangle 70">
              <a:extLst>
                <a:ext uri="{FF2B5EF4-FFF2-40B4-BE49-F238E27FC236}">
                  <a16:creationId xmlns:a16="http://schemas.microsoft.com/office/drawing/2014/main" id="{CCB54362-BC30-4B40-A48E-5541B8D42690}"/>
                </a:ext>
              </a:extLst>
            </p:cNvPr>
            <p:cNvSpPr>
              <a:spLocks noChangeArrowheads="1"/>
            </p:cNvSpPr>
            <p:nvPr/>
          </p:nvSpPr>
          <p:spPr bwMode="auto">
            <a:xfrm>
              <a:off x="2585" y="3701"/>
              <a:ext cx="1666" cy="2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得益矩阵</a:t>
              </a:r>
            </a:p>
          </p:txBody>
        </p:sp>
      </p:grpSp>
      <p:sp>
        <p:nvSpPr>
          <p:cNvPr id="95" name="文本框 94">
            <a:extLst>
              <a:ext uri="{FF2B5EF4-FFF2-40B4-BE49-F238E27FC236}">
                <a16:creationId xmlns:a16="http://schemas.microsoft.com/office/drawing/2014/main" id="{85D90C74-4C1A-4734-98E0-5F86D574B1CA}"/>
              </a:ext>
            </a:extLst>
          </p:cNvPr>
          <p:cNvSpPr txBox="1"/>
          <p:nvPr/>
        </p:nvSpPr>
        <p:spPr>
          <a:xfrm>
            <a:off x="413966" y="4401420"/>
            <a:ext cx="11015725" cy="1754326"/>
          </a:xfrm>
          <a:prstGeom prst="rect">
            <a:avLst/>
          </a:prstGeom>
          <a:noFill/>
        </p:spPr>
        <p:txBody>
          <a:bodyPr wrap="square">
            <a:spAutoFit/>
          </a:bodyPr>
          <a:lstStyle/>
          <a:p>
            <a:pPr algn="just">
              <a:lnSpc>
                <a:spcPct val="150000"/>
              </a:lnSpc>
            </a:pPr>
            <a:r>
              <a:rPr lang="zh-CN" altLang="en-US" dirty="0"/>
              <a:t>如图所示的</a:t>
            </a:r>
            <a:r>
              <a:rPr lang="zh-CN" altLang="en-US" b="1" dirty="0"/>
              <a:t>得益矩阵</a:t>
            </a:r>
            <a:r>
              <a:rPr lang="en-US" altLang="zh-CN" dirty="0"/>
              <a:t>(payoff matrix)</a:t>
            </a:r>
            <a:r>
              <a:rPr lang="zh-CN" altLang="en-US" dirty="0"/>
              <a:t>中数组，每个数组表示对应行列代表的双方策略组合下的各自得益。其中，前一个数字是齐威王的得益，后一个数字是田忌的得益。这种以数组矩阵 （或者说“双矩阵”）形式出现的得益矩阵，则是表示博弈问题的ー种常用方法。</a:t>
            </a:r>
            <a:endParaRPr lang="en-US" altLang="zh-CN" dirty="0"/>
          </a:p>
          <a:p>
            <a:pPr>
              <a:lnSpc>
                <a:spcPct val="150000"/>
              </a:lnSpc>
            </a:pPr>
            <a:r>
              <a:rPr lang="zh-CN" altLang="en-US" b="1" dirty="0"/>
              <a:t>取胜关键</a:t>
            </a:r>
            <a:r>
              <a:rPr lang="zh-CN" altLang="en-US" dirty="0"/>
              <a:t>：不让对方猜到自己策略，尽可能猜出对方策略</a:t>
            </a:r>
          </a:p>
        </p:txBody>
      </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1.2.1.1</a:t>
            </a:r>
            <a:r>
              <a:rPr lang="zh-CN" altLang="en-US" b="1" dirty="0">
                <a:latin typeface="微软雅黑" panose="020B0503020204020204" pitchFamily="34" charset="-122"/>
                <a:ea typeface="微软雅黑" panose="020B0503020204020204" pitchFamily="34" charset="-122"/>
              </a:rPr>
              <a:t> 田忌赛马</a:t>
            </a:r>
            <a:endParaRPr lang="zh-CN" altLang="en-US" dirty="0"/>
          </a:p>
        </p:txBody>
      </p:sp>
    </p:spTree>
    <p:extLst>
      <p:ext uri="{BB962C8B-B14F-4D97-AF65-F5344CB8AC3E}">
        <p14:creationId xmlns:p14="http://schemas.microsoft.com/office/powerpoint/2010/main" val="3541128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sp>
        <p:nvSpPr>
          <p:cNvPr id="13" name="TextBox 12"/>
          <p:cNvSpPr txBox="1"/>
          <p:nvPr/>
        </p:nvSpPr>
        <p:spPr>
          <a:xfrm>
            <a:off x="869950" y="290195"/>
            <a:ext cx="4179570" cy="460375"/>
          </a:xfrm>
          <a:prstGeom prst="rect">
            <a:avLst/>
          </a:prstGeom>
          <a:noFill/>
        </p:spPr>
        <p:txBody>
          <a:bodyPr wrap="square" rtlCol="0">
            <a:spAutoFit/>
          </a:bodyPr>
          <a:lstStyle/>
          <a:p>
            <a:pPr defTabSz="1097280"/>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51615EA9-DE41-4391-81CE-67990EA83401}"/>
              </a:ext>
            </a:extLst>
          </p:cNvPr>
          <p:cNvGrpSpPr/>
          <p:nvPr/>
        </p:nvGrpSpPr>
        <p:grpSpPr>
          <a:xfrm>
            <a:off x="1611255" y="2029460"/>
            <a:ext cx="7097135" cy="2799080"/>
            <a:chOff x="2268538" y="2492375"/>
            <a:chExt cx="6264275" cy="2520950"/>
          </a:xfrm>
        </p:grpSpPr>
        <p:sp>
          <p:nvSpPr>
            <p:cNvPr id="23" name="Rectangle 4">
              <a:extLst>
                <a:ext uri="{FF2B5EF4-FFF2-40B4-BE49-F238E27FC236}">
                  <a16:creationId xmlns:a16="http://schemas.microsoft.com/office/drawing/2014/main" id="{F3080F3B-5324-4F46-9EFD-8582F906025D}"/>
                </a:ext>
              </a:extLst>
            </p:cNvPr>
            <p:cNvSpPr>
              <a:spLocks noChangeArrowheads="1"/>
            </p:cNvSpPr>
            <p:nvPr/>
          </p:nvSpPr>
          <p:spPr bwMode="auto">
            <a:xfrm>
              <a:off x="4211638" y="3573463"/>
              <a:ext cx="1439862" cy="431800"/>
            </a:xfrm>
            <a:prstGeom prst="rect">
              <a:avLst/>
            </a:prstGeom>
            <a:noFill/>
            <a:ln w="9525">
              <a:solidFill>
                <a:schemeClr val="tx1"/>
              </a:solidFill>
              <a:miter lim="800000"/>
              <a:headEnd/>
              <a:tailEnd/>
            </a:ln>
            <a:effectLst/>
          </p:spPr>
          <p:txBody>
            <a:bodyPr wrap="none" anchor="ctr"/>
            <a:lstStyle/>
            <a:p>
              <a:pPr algn="ctr"/>
              <a:r>
                <a:rPr lang="en-US" altLang="zh-CN" sz="2400"/>
                <a:t>0</a:t>
              </a:r>
              <a:r>
                <a:rPr lang="zh-CN" altLang="en-US" sz="2400"/>
                <a:t>， </a:t>
              </a:r>
              <a:r>
                <a:rPr lang="en-US" altLang="zh-CN" sz="2400"/>
                <a:t>0</a:t>
              </a:r>
            </a:p>
          </p:txBody>
        </p:sp>
        <p:sp>
          <p:nvSpPr>
            <p:cNvPr id="24" name="Rectangle 8">
              <a:extLst>
                <a:ext uri="{FF2B5EF4-FFF2-40B4-BE49-F238E27FC236}">
                  <a16:creationId xmlns:a16="http://schemas.microsoft.com/office/drawing/2014/main" id="{4997DBF1-D58D-4BDF-B78E-E08A035104DC}"/>
                </a:ext>
              </a:extLst>
            </p:cNvPr>
            <p:cNvSpPr>
              <a:spLocks noChangeArrowheads="1"/>
            </p:cNvSpPr>
            <p:nvPr/>
          </p:nvSpPr>
          <p:spPr bwMode="auto">
            <a:xfrm>
              <a:off x="5651500" y="3573463"/>
              <a:ext cx="1439863" cy="431800"/>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25" name="Rectangle 9">
              <a:extLst>
                <a:ext uri="{FF2B5EF4-FFF2-40B4-BE49-F238E27FC236}">
                  <a16:creationId xmlns:a16="http://schemas.microsoft.com/office/drawing/2014/main" id="{98199352-BCC6-4D40-B822-5792F781960F}"/>
                </a:ext>
              </a:extLst>
            </p:cNvPr>
            <p:cNvSpPr>
              <a:spLocks noChangeArrowheads="1"/>
            </p:cNvSpPr>
            <p:nvPr/>
          </p:nvSpPr>
          <p:spPr bwMode="auto">
            <a:xfrm>
              <a:off x="7092950" y="3573463"/>
              <a:ext cx="1439863" cy="431800"/>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26" name="Rectangle 10">
              <a:extLst>
                <a:ext uri="{FF2B5EF4-FFF2-40B4-BE49-F238E27FC236}">
                  <a16:creationId xmlns:a16="http://schemas.microsoft.com/office/drawing/2014/main" id="{89F7464A-79EA-4AC5-872E-B1116D8C06FC}"/>
                </a:ext>
              </a:extLst>
            </p:cNvPr>
            <p:cNvSpPr>
              <a:spLocks noChangeArrowheads="1"/>
            </p:cNvSpPr>
            <p:nvPr/>
          </p:nvSpPr>
          <p:spPr bwMode="auto">
            <a:xfrm>
              <a:off x="4211638" y="4005263"/>
              <a:ext cx="1439862" cy="431800"/>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27" name="Rectangle 11">
              <a:extLst>
                <a:ext uri="{FF2B5EF4-FFF2-40B4-BE49-F238E27FC236}">
                  <a16:creationId xmlns:a16="http://schemas.microsoft.com/office/drawing/2014/main" id="{CF8E108E-8371-4704-9865-E782388A52BF}"/>
                </a:ext>
              </a:extLst>
            </p:cNvPr>
            <p:cNvSpPr>
              <a:spLocks noChangeArrowheads="1"/>
            </p:cNvSpPr>
            <p:nvPr/>
          </p:nvSpPr>
          <p:spPr bwMode="auto">
            <a:xfrm>
              <a:off x="4211638" y="4437063"/>
              <a:ext cx="1439862" cy="431800"/>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28" name="Rectangle 12">
              <a:extLst>
                <a:ext uri="{FF2B5EF4-FFF2-40B4-BE49-F238E27FC236}">
                  <a16:creationId xmlns:a16="http://schemas.microsoft.com/office/drawing/2014/main" id="{137FE794-395A-458B-AA37-B02A5DF7DEC4}"/>
                </a:ext>
              </a:extLst>
            </p:cNvPr>
            <p:cNvSpPr>
              <a:spLocks noChangeArrowheads="1"/>
            </p:cNvSpPr>
            <p:nvPr/>
          </p:nvSpPr>
          <p:spPr bwMode="auto">
            <a:xfrm>
              <a:off x="5651500" y="4005263"/>
              <a:ext cx="1439863" cy="431800"/>
            </a:xfrm>
            <a:prstGeom prst="rect">
              <a:avLst/>
            </a:prstGeom>
            <a:noFill/>
            <a:ln w="9525">
              <a:solidFill>
                <a:schemeClr val="tx1"/>
              </a:solidFill>
              <a:miter lim="800000"/>
              <a:headEnd/>
              <a:tailEnd/>
            </a:ln>
            <a:effectLst/>
          </p:spPr>
          <p:txBody>
            <a:bodyPr wrap="none" anchor="ctr"/>
            <a:lstStyle/>
            <a:p>
              <a:pPr algn="ctr"/>
              <a:r>
                <a:rPr lang="en-US" altLang="zh-CN" sz="2400"/>
                <a:t>0</a:t>
              </a:r>
              <a:r>
                <a:rPr lang="zh-CN" altLang="en-US" sz="2400"/>
                <a:t>， </a:t>
              </a:r>
              <a:r>
                <a:rPr lang="en-US" altLang="zh-CN" sz="2400"/>
                <a:t>0</a:t>
              </a:r>
            </a:p>
          </p:txBody>
        </p:sp>
        <p:sp>
          <p:nvSpPr>
            <p:cNvPr id="29" name="Rectangle 13">
              <a:extLst>
                <a:ext uri="{FF2B5EF4-FFF2-40B4-BE49-F238E27FC236}">
                  <a16:creationId xmlns:a16="http://schemas.microsoft.com/office/drawing/2014/main" id="{E311604A-BAB4-40A5-A540-4193DFE709C0}"/>
                </a:ext>
              </a:extLst>
            </p:cNvPr>
            <p:cNvSpPr>
              <a:spLocks noChangeArrowheads="1"/>
            </p:cNvSpPr>
            <p:nvPr/>
          </p:nvSpPr>
          <p:spPr bwMode="auto">
            <a:xfrm>
              <a:off x="7092950" y="4005263"/>
              <a:ext cx="1439863" cy="431800"/>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30" name="Rectangle 14">
              <a:extLst>
                <a:ext uri="{FF2B5EF4-FFF2-40B4-BE49-F238E27FC236}">
                  <a16:creationId xmlns:a16="http://schemas.microsoft.com/office/drawing/2014/main" id="{11C6373B-9C92-435B-A2B3-712D92E7C30D}"/>
                </a:ext>
              </a:extLst>
            </p:cNvPr>
            <p:cNvSpPr>
              <a:spLocks noChangeArrowheads="1"/>
            </p:cNvSpPr>
            <p:nvPr/>
          </p:nvSpPr>
          <p:spPr bwMode="auto">
            <a:xfrm>
              <a:off x="5651500" y="4437063"/>
              <a:ext cx="1439863" cy="431800"/>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31" name="Rectangle 15">
              <a:extLst>
                <a:ext uri="{FF2B5EF4-FFF2-40B4-BE49-F238E27FC236}">
                  <a16:creationId xmlns:a16="http://schemas.microsoft.com/office/drawing/2014/main" id="{69782774-3050-4509-AE24-F8C6AFFFD969}"/>
                </a:ext>
              </a:extLst>
            </p:cNvPr>
            <p:cNvSpPr>
              <a:spLocks noChangeArrowheads="1"/>
            </p:cNvSpPr>
            <p:nvPr/>
          </p:nvSpPr>
          <p:spPr bwMode="auto">
            <a:xfrm>
              <a:off x="7092950" y="4437063"/>
              <a:ext cx="1439863" cy="431800"/>
            </a:xfrm>
            <a:prstGeom prst="rect">
              <a:avLst/>
            </a:prstGeom>
            <a:noFill/>
            <a:ln w="9525">
              <a:solidFill>
                <a:schemeClr val="tx1"/>
              </a:solidFill>
              <a:miter lim="800000"/>
              <a:headEnd/>
              <a:tailEnd/>
            </a:ln>
            <a:effectLst/>
          </p:spPr>
          <p:txBody>
            <a:bodyPr wrap="none" anchor="ctr"/>
            <a:lstStyle/>
            <a:p>
              <a:pPr algn="ctr"/>
              <a:r>
                <a:rPr lang="en-US" altLang="zh-CN" sz="2400" dirty="0"/>
                <a:t>0</a:t>
              </a:r>
              <a:r>
                <a:rPr lang="zh-CN" altLang="en-US" sz="2400" dirty="0"/>
                <a:t>， </a:t>
              </a:r>
              <a:r>
                <a:rPr lang="en-US" altLang="zh-CN" sz="2400" dirty="0"/>
                <a:t>0</a:t>
              </a:r>
            </a:p>
          </p:txBody>
        </p:sp>
        <p:sp>
          <p:nvSpPr>
            <p:cNvPr id="32" name="Rectangle 16">
              <a:extLst>
                <a:ext uri="{FF2B5EF4-FFF2-40B4-BE49-F238E27FC236}">
                  <a16:creationId xmlns:a16="http://schemas.microsoft.com/office/drawing/2014/main" id="{44D6CB83-3D7D-44D6-B992-ACBA702B6090}"/>
                </a:ext>
              </a:extLst>
            </p:cNvPr>
            <p:cNvSpPr>
              <a:spLocks noChangeArrowheads="1"/>
            </p:cNvSpPr>
            <p:nvPr/>
          </p:nvSpPr>
          <p:spPr bwMode="auto">
            <a:xfrm>
              <a:off x="4211638" y="3068638"/>
              <a:ext cx="1439862" cy="431800"/>
            </a:xfrm>
            <a:prstGeom prst="rect">
              <a:avLst/>
            </a:prstGeom>
            <a:noFill/>
            <a:ln w="9525">
              <a:noFill/>
              <a:miter lim="800000"/>
              <a:headEnd/>
              <a:tailEnd/>
            </a:ln>
            <a:effectLst/>
          </p:spPr>
          <p:txBody>
            <a:bodyPr wrap="none" anchor="ctr"/>
            <a:lstStyle/>
            <a:p>
              <a:pPr algn="ctr"/>
              <a:r>
                <a:rPr lang="zh-CN" altLang="en-US" sz="2400" dirty="0"/>
                <a:t>石  头</a:t>
              </a:r>
            </a:p>
          </p:txBody>
        </p:sp>
        <p:sp>
          <p:nvSpPr>
            <p:cNvPr id="33" name="Rectangle 17">
              <a:extLst>
                <a:ext uri="{FF2B5EF4-FFF2-40B4-BE49-F238E27FC236}">
                  <a16:creationId xmlns:a16="http://schemas.microsoft.com/office/drawing/2014/main" id="{F3B9CF02-9D9E-4731-B6E6-9B9939935725}"/>
                </a:ext>
              </a:extLst>
            </p:cNvPr>
            <p:cNvSpPr>
              <a:spLocks noChangeArrowheads="1"/>
            </p:cNvSpPr>
            <p:nvPr/>
          </p:nvSpPr>
          <p:spPr bwMode="auto">
            <a:xfrm>
              <a:off x="5651500" y="3068638"/>
              <a:ext cx="1439863" cy="431800"/>
            </a:xfrm>
            <a:prstGeom prst="rect">
              <a:avLst/>
            </a:prstGeom>
            <a:noFill/>
            <a:ln w="9525">
              <a:noFill/>
              <a:miter lim="800000"/>
              <a:headEnd/>
              <a:tailEnd/>
            </a:ln>
            <a:effectLst/>
          </p:spPr>
          <p:txBody>
            <a:bodyPr wrap="none" anchor="ctr"/>
            <a:lstStyle/>
            <a:p>
              <a:pPr algn="ctr"/>
              <a:r>
                <a:rPr lang="zh-CN" altLang="en-US" sz="2400" dirty="0"/>
                <a:t>剪  刀</a:t>
              </a:r>
            </a:p>
          </p:txBody>
        </p:sp>
        <p:sp>
          <p:nvSpPr>
            <p:cNvPr id="34" name="Rectangle 18">
              <a:extLst>
                <a:ext uri="{FF2B5EF4-FFF2-40B4-BE49-F238E27FC236}">
                  <a16:creationId xmlns:a16="http://schemas.microsoft.com/office/drawing/2014/main" id="{BCC0292C-B0E7-4AE0-92B6-7C43FD2D208A}"/>
                </a:ext>
              </a:extLst>
            </p:cNvPr>
            <p:cNvSpPr>
              <a:spLocks noChangeArrowheads="1"/>
            </p:cNvSpPr>
            <p:nvPr/>
          </p:nvSpPr>
          <p:spPr bwMode="auto">
            <a:xfrm>
              <a:off x="7092950" y="3068638"/>
              <a:ext cx="1439863" cy="431800"/>
            </a:xfrm>
            <a:prstGeom prst="rect">
              <a:avLst/>
            </a:prstGeom>
            <a:noFill/>
            <a:ln w="9525">
              <a:noFill/>
              <a:miter lim="800000"/>
              <a:headEnd/>
              <a:tailEnd/>
            </a:ln>
            <a:effectLst/>
          </p:spPr>
          <p:txBody>
            <a:bodyPr wrap="none" anchor="ctr"/>
            <a:lstStyle/>
            <a:p>
              <a:pPr algn="ctr"/>
              <a:r>
                <a:rPr lang="zh-CN" altLang="en-US" sz="2400"/>
                <a:t>布</a:t>
              </a:r>
            </a:p>
          </p:txBody>
        </p:sp>
        <p:sp>
          <p:nvSpPr>
            <p:cNvPr id="35" name="Rectangle 19">
              <a:extLst>
                <a:ext uri="{FF2B5EF4-FFF2-40B4-BE49-F238E27FC236}">
                  <a16:creationId xmlns:a16="http://schemas.microsoft.com/office/drawing/2014/main" id="{25A0735F-424E-4ED0-AAD3-1045D6E0A7EF}"/>
                </a:ext>
              </a:extLst>
            </p:cNvPr>
            <p:cNvSpPr>
              <a:spLocks noChangeArrowheads="1"/>
            </p:cNvSpPr>
            <p:nvPr/>
          </p:nvSpPr>
          <p:spPr bwMode="auto">
            <a:xfrm>
              <a:off x="5651500" y="2492375"/>
              <a:ext cx="1439863" cy="431800"/>
            </a:xfrm>
            <a:prstGeom prst="rect">
              <a:avLst/>
            </a:prstGeom>
            <a:noFill/>
            <a:ln w="9525">
              <a:noFill/>
              <a:miter lim="800000"/>
              <a:headEnd/>
              <a:tailEnd/>
            </a:ln>
            <a:effectLst/>
          </p:spPr>
          <p:txBody>
            <a:bodyPr wrap="none" anchor="ctr"/>
            <a:lstStyle/>
            <a:p>
              <a:pPr algn="ctr"/>
              <a:r>
                <a:rPr lang="zh-CN" altLang="en-US" sz="2400" b="1"/>
                <a:t>博弈方</a:t>
              </a:r>
              <a:r>
                <a:rPr lang="en-US" altLang="zh-CN" sz="2400" b="1"/>
                <a:t>2</a:t>
              </a:r>
            </a:p>
          </p:txBody>
        </p:sp>
        <p:sp>
          <p:nvSpPr>
            <p:cNvPr id="36" name="Rectangle 20">
              <a:extLst>
                <a:ext uri="{FF2B5EF4-FFF2-40B4-BE49-F238E27FC236}">
                  <a16:creationId xmlns:a16="http://schemas.microsoft.com/office/drawing/2014/main" id="{0ED997F0-D18F-4306-BFA9-EE6E43234360}"/>
                </a:ext>
              </a:extLst>
            </p:cNvPr>
            <p:cNvSpPr>
              <a:spLocks noChangeArrowheads="1"/>
            </p:cNvSpPr>
            <p:nvPr/>
          </p:nvSpPr>
          <p:spPr bwMode="auto">
            <a:xfrm>
              <a:off x="3059113" y="3573463"/>
              <a:ext cx="1079500" cy="431800"/>
            </a:xfrm>
            <a:prstGeom prst="rect">
              <a:avLst/>
            </a:prstGeom>
            <a:noFill/>
            <a:ln w="9525">
              <a:noFill/>
              <a:miter lim="800000"/>
              <a:headEnd/>
              <a:tailEnd/>
            </a:ln>
            <a:effectLst/>
          </p:spPr>
          <p:txBody>
            <a:bodyPr wrap="none" anchor="ctr"/>
            <a:lstStyle/>
            <a:p>
              <a:pPr algn="ctr"/>
              <a:r>
                <a:rPr lang="zh-CN" altLang="en-US" sz="2400"/>
                <a:t>石  头</a:t>
              </a:r>
            </a:p>
          </p:txBody>
        </p:sp>
        <p:sp>
          <p:nvSpPr>
            <p:cNvPr id="37" name="Rectangle 21">
              <a:extLst>
                <a:ext uri="{FF2B5EF4-FFF2-40B4-BE49-F238E27FC236}">
                  <a16:creationId xmlns:a16="http://schemas.microsoft.com/office/drawing/2014/main" id="{E0F28511-D82E-4B03-82C8-C5AF02A00488}"/>
                </a:ext>
              </a:extLst>
            </p:cNvPr>
            <p:cNvSpPr>
              <a:spLocks noChangeArrowheads="1"/>
            </p:cNvSpPr>
            <p:nvPr/>
          </p:nvSpPr>
          <p:spPr bwMode="auto">
            <a:xfrm>
              <a:off x="2987675" y="4005263"/>
              <a:ext cx="1152525" cy="431800"/>
            </a:xfrm>
            <a:prstGeom prst="rect">
              <a:avLst/>
            </a:prstGeom>
            <a:noFill/>
            <a:ln w="9525">
              <a:noFill/>
              <a:miter lim="800000"/>
              <a:headEnd/>
              <a:tailEnd/>
            </a:ln>
            <a:effectLst/>
          </p:spPr>
          <p:txBody>
            <a:bodyPr wrap="none" anchor="ctr"/>
            <a:lstStyle/>
            <a:p>
              <a:pPr algn="ctr"/>
              <a:r>
                <a:rPr lang="zh-CN" altLang="en-US" sz="2400"/>
                <a:t>剪  子</a:t>
              </a:r>
            </a:p>
          </p:txBody>
        </p:sp>
        <p:sp>
          <p:nvSpPr>
            <p:cNvPr id="38" name="Rectangle 22">
              <a:extLst>
                <a:ext uri="{FF2B5EF4-FFF2-40B4-BE49-F238E27FC236}">
                  <a16:creationId xmlns:a16="http://schemas.microsoft.com/office/drawing/2014/main" id="{6B136E7D-8772-46B7-94A0-6D361C14720E}"/>
                </a:ext>
              </a:extLst>
            </p:cNvPr>
            <p:cNvSpPr>
              <a:spLocks noChangeArrowheads="1"/>
            </p:cNvSpPr>
            <p:nvPr/>
          </p:nvSpPr>
          <p:spPr bwMode="auto">
            <a:xfrm>
              <a:off x="3059113" y="4437063"/>
              <a:ext cx="1081087" cy="431800"/>
            </a:xfrm>
            <a:prstGeom prst="rect">
              <a:avLst/>
            </a:prstGeom>
            <a:noFill/>
            <a:ln w="9525">
              <a:noFill/>
              <a:miter lim="800000"/>
              <a:headEnd/>
              <a:tailEnd/>
            </a:ln>
            <a:effectLst/>
          </p:spPr>
          <p:txBody>
            <a:bodyPr wrap="none" anchor="ctr"/>
            <a:lstStyle/>
            <a:p>
              <a:pPr algn="ctr"/>
              <a:r>
                <a:rPr lang="zh-CN" altLang="en-US" sz="2400"/>
                <a:t>布</a:t>
              </a:r>
            </a:p>
          </p:txBody>
        </p:sp>
        <p:sp>
          <p:nvSpPr>
            <p:cNvPr id="39" name="Rectangle 23">
              <a:extLst>
                <a:ext uri="{FF2B5EF4-FFF2-40B4-BE49-F238E27FC236}">
                  <a16:creationId xmlns:a16="http://schemas.microsoft.com/office/drawing/2014/main" id="{DDB3342E-4BA2-4FD4-AD62-8753A4F2205E}"/>
                </a:ext>
              </a:extLst>
            </p:cNvPr>
            <p:cNvSpPr>
              <a:spLocks noChangeArrowheads="1"/>
            </p:cNvSpPr>
            <p:nvPr/>
          </p:nvSpPr>
          <p:spPr bwMode="auto">
            <a:xfrm rot="5400000">
              <a:off x="1764507" y="4077494"/>
              <a:ext cx="1439862" cy="431800"/>
            </a:xfrm>
            <a:prstGeom prst="rect">
              <a:avLst/>
            </a:prstGeom>
            <a:noFill/>
            <a:ln w="9525">
              <a:noFill/>
              <a:miter lim="800000"/>
              <a:headEnd/>
              <a:tailEnd/>
            </a:ln>
            <a:effectLst/>
          </p:spPr>
          <p:txBody>
            <a:bodyPr rot="10800000" vert="eaVert" wrap="none" anchor="ctr"/>
            <a:lstStyle/>
            <a:p>
              <a:pPr algn="ctr"/>
              <a:r>
                <a:rPr lang="zh-CN" altLang="en-US" sz="2400" b="1"/>
                <a:t>博</a:t>
              </a:r>
            </a:p>
            <a:p>
              <a:pPr algn="ctr"/>
              <a:r>
                <a:rPr lang="zh-CN" altLang="en-US" sz="2400" b="1"/>
                <a:t>弈</a:t>
              </a:r>
            </a:p>
            <a:p>
              <a:pPr algn="ctr"/>
              <a:r>
                <a:rPr lang="zh-CN" altLang="en-US" sz="2400" b="1"/>
                <a:t>方</a:t>
              </a:r>
            </a:p>
            <a:p>
              <a:pPr algn="ctr"/>
              <a:r>
                <a:rPr lang="en-US" altLang="zh-CN" sz="2400" b="1"/>
                <a:t>1</a:t>
              </a:r>
            </a:p>
          </p:txBody>
        </p:sp>
      </p:grpSp>
      <p:sp>
        <p:nvSpPr>
          <p:cNvPr id="3" name="标题 2"/>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1.2.1.2 </a:t>
            </a:r>
            <a:r>
              <a:rPr lang="zh-CN" altLang="en-US" b="1" dirty="0">
                <a:latin typeface="微软雅黑" panose="020B0503020204020204" pitchFamily="34" charset="-122"/>
                <a:ea typeface="微软雅黑" panose="020B0503020204020204" pitchFamily="34" charset="-122"/>
              </a:rPr>
              <a:t>石头、剪刀、布</a:t>
            </a:r>
            <a:endParaRPr lang="zh-CN" altLang="en-US" dirty="0"/>
          </a:p>
        </p:txBody>
      </p:sp>
    </p:spTree>
    <p:extLst>
      <p:ext uri="{BB962C8B-B14F-4D97-AF65-F5344CB8AC3E}">
        <p14:creationId xmlns:p14="http://schemas.microsoft.com/office/powerpoint/2010/main" val="3738233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sp>
        <p:nvSpPr>
          <p:cNvPr id="40" name="文本框 39">
            <a:extLst>
              <a:ext uri="{FF2B5EF4-FFF2-40B4-BE49-F238E27FC236}">
                <a16:creationId xmlns:a16="http://schemas.microsoft.com/office/drawing/2014/main" id="{EDB21988-9DC8-4226-BE81-6368316BA907}"/>
              </a:ext>
            </a:extLst>
          </p:cNvPr>
          <p:cNvSpPr txBox="1"/>
          <p:nvPr/>
        </p:nvSpPr>
        <p:spPr>
          <a:xfrm>
            <a:off x="1706419" y="1832557"/>
            <a:ext cx="7797800" cy="279223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400" dirty="0"/>
              <a:t>囚徒的困境是图克（</a:t>
            </a:r>
            <a:r>
              <a:rPr lang="en-US" altLang="zh-CN" sz="2400" dirty="0"/>
              <a:t>Tucker</a:t>
            </a:r>
            <a:r>
              <a:rPr lang="zh-CN" altLang="en-US" sz="2400" dirty="0"/>
              <a:t>）</a:t>
            </a:r>
            <a:r>
              <a:rPr lang="en-US" altLang="zh-CN" sz="2400" dirty="0"/>
              <a:t>1950</a:t>
            </a:r>
            <a:r>
              <a:rPr lang="zh-CN" altLang="en-US" sz="2400" dirty="0"/>
              <a:t>年提出的。</a:t>
            </a:r>
          </a:p>
          <a:p>
            <a:pPr marL="342900" indent="-342900" algn="just">
              <a:lnSpc>
                <a:spcPct val="150000"/>
              </a:lnSpc>
              <a:buFont typeface="Arial" panose="020B0604020202020204" pitchFamily="34" charset="0"/>
              <a:buChar char="•"/>
            </a:pPr>
            <a:r>
              <a:rPr lang="zh-CN" altLang="en-US" sz="2400" dirty="0"/>
              <a:t>该博弈是博弈论最经典、著名的博弈。</a:t>
            </a:r>
          </a:p>
          <a:p>
            <a:pPr marL="342900" indent="-342900" algn="just">
              <a:lnSpc>
                <a:spcPct val="150000"/>
              </a:lnSpc>
              <a:buFont typeface="Arial" panose="020B0604020202020204" pitchFamily="34" charset="0"/>
              <a:buChar char="•"/>
            </a:pPr>
            <a:r>
              <a:rPr lang="zh-CN" altLang="en-US" sz="2400" dirty="0"/>
              <a:t>该博弈本身讲的是一个法律刑侦或犯罪学方面的问题，但可以扩展到许多经济问题，以及各种社会问题，可以揭示市场经济的根本缺陷。</a:t>
            </a:r>
          </a:p>
        </p:txBody>
      </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1.2.2 </a:t>
            </a:r>
            <a:r>
              <a:rPr lang="zh-CN" altLang="en-US" b="1" dirty="0">
                <a:latin typeface="微软雅黑" panose="020B0503020204020204" pitchFamily="34" charset="-122"/>
                <a:ea typeface="微软雅黑" panose="020B0503020204020204" pitchFamily="34" charset="-122"/>
              </a:rPr>
              <a:t>囚徒的困境</a:t>
            </a:r>
            <a:endParaRPr lang="zh-CN" altLang="en-US" dirty="0"/>
          </a:p>
        </p:txBody>
      </p:sp>
    </p:spTree>
    <p:extLst>
      <p:ext uri="{BB962C8B-B14F-4D97-AF65-F5344CB8AC3E}">
        <p14:creationId xmlns:p14="http://schemas.microsoft.com/office/powerpoint/2010/main" val="36180017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scene3d>
              <a:camera prst="orthographicFront"/>
              <a:lightRig rig="soft" dir="t"/>
            </a:scene3d>
          </a:bodyPr>
          <a:lstStyle/>
          <a:p>
            <a:pPr>
              <a:defRPr/>
            </a:pPr>
            <a:r>
              <a:rPr lang="en-US" altLang="zh-CN" dirty="0">
                <a:ea typeface="楷体" charset="0"/>
                <a:cs typeface="楷体" charset="0"/>
              </a:rPr>
              <a:t>Game Theory </a:t>
            </a:r>
            <a:r>
              <a:rPr lang="zh-CN" altLang="en-US" dirty="0">
                <a:ea typeface="楷体" charset="0"/>
                <a:cs typeface="楷体" charset="0"/>
              </a:rPr>
              <a:t>游戏论 </a:t>
            </a:r>
            <a:endParaRPr lang="en-US" altLang="zh-CN" dirty="0">
              <a:ea typeface="楷体" charset="0"/>
              <a:cs typeface="楷体" charset="0"/>
            </a:endParaRPr>
          </a:p>
        </p:txBody>
      </p:sp>
      <p:sp>
        <p:nvSpPr>
          <p:cNvPr id="20482" name="Rectangle 3"/>
          <p:cNvSpPr>
            <a:spLocks noGrp="1" noChangeArrowheads="1"/>
          </p:cNvSpPr>
          <p:nvPr>
            <p:ph type="body" idx="4294967295"/>
          </p:nvPr>
        </p:nvSpPr>
        <p:spPr>
          <a:xfrm>
            <a:off x="3705225" y="1052513"/>
            <a:ext cx="8486775" cy="5576887"/>
          </a:xfrm>
        </p:spPr>
        <p:txBody>
          <a:bodyPr/>
          <a:lstStyle/>
          <a:p>
            <a:endParaRPr lang="en-US" altLang="zh-CN" b="1" dirty="0">
              <a:ea typeface="楷体" pitchFamily="49" charset="-122"/>
            </a:endParaRPr>
          </a:p>
          <a:p>
            <a:pPr algn="ctr"/>
            <a:endParaRPr lang="en-US" altLang="zh-CN" b="1" dirty="0">
              <a:ea typeface="楷体" pitchFamily="49" charset="-122"/>
            </a:endParaRPr>
          </a:p>
          <a:p>
            <a:endParaRPr lang="en-US" altLang="zh-CN" dirty="0"/>
          </a:p>
          <a:p>
            <a:endParaRPr lang="en-US" altLang="zh-CN" dirty="0"/>
          </a:p>
        </p:txBody>
      </p:sp>
      <p:pic>
        <p:nvPicPr>
          <p:cNvPr id="6146" name="Picture 2" descr="【博弈论-用博弈的思维看世界】 - 知乎"/>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34434" y="3633822"/>
            <a:ext cx="3603836" cy="24019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lphaGo大战柯洁，人工智能引领新一轮投资风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284" y="3633822"/>
            <a:ext cx="3522715" cy="244028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欢乐斗地主】基本玩法介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434" y="974204"/>
            <a:ext cx="3439018" cy="229811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从用户体验的角度分析“王者荣耀” | 人人都是产品经理"/>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774534" y="974204"/>
            <a:ext cx="4942217" cy="228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831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sp>
        <p:nvSpPr>
          <p:cNvPr id="7" name="AutoShape 21">
            <a:extLst>
              <a:ext uri="{FF2B5EF4-FFF2-40B4-BE49-F238E27FC236}">
                <a16:creationId xmlns:a16="http://schemas.microsoft.com/office/drawing/2014/main" id="{95E32E9E-1B26-4917-A795-59EA07A13442}"/>
              </a:ext>
            </a:extLst>
          </p:cNvPr>
          <p:cNvSpPr>
            <a:spLocks noChangeArrowheads="1"/>
          </p:cNvSpPr>
          <p:nvPr/>
        </p:nvSpPr>
        <p:spPr bwMode="auto">
          <a:xfrm>
            <a:off x="395288" y="4508500"/>
            <a:ext cx="2771775" cy="1728788"/>
          </a:xfrm>
          <a:prstGeom prst="irregularSeal1">
            <a:avLst/>
          </a:prstGeom>
          <a:noFill/>
          <a:ln w="9525">
            <a:solidFill>
              <a:schemeClr val="tx1"/>
            </a:solidFill>
            <a:miter lim="800000"/>
            <a:headEnd/>
            <a:tailEnd/>
          </a:ln>
          <a:effectLst/>
        </p:spPr>
        <p:txBody>
          <a:bodyPr wrap="none" anchor="ctr"/>
          <a:lstStyle/>
          <a:p>
            <a:pPr algn="ctr"/>
            <a:r>
              <a:rPr lang="zh-CN" altLang="en-US" dirty="0"/>
              <a:t>囚徒</a:t>
            </a:r>
            <a:r>
              <a:rPr lang="en-US" altLang="zh-CN" dirty="0"/>
              <a:t>1</a:t>
            </a:r>
            <a:r>
              <a:rPr lang="zh-CN" altLang="en-US" dirty="0"/>
              <a:t>：坦白</a:t>
            </a:r>
          </a:p>
          <a:p>
            <a:pPr algn="ctr"/>
            <a:r>
              <a:rPr lang="zh-CN" altLang="en-US" dirty="0"/>
              <a:t>囚徒</a:t>
            </a:r>
            <a:r>
              <a:rPr lang="en-US" altLang="zh-CN" dirty="0"/>
              <a:t>2</a:t>
            </a:r>
            <a:r>
              <a:rPr lang="zh-CN" altLang="en-US" dirty="0"/>
              <a:t>：坦白</a:t>
            </a:r>
          </a:p>
        </p:txBody>
      </p:sp>
      <p:sp>
        <p:nvSpPr>
          <p:cNvPr id="8" name="Rectangle 7">
            <a:extLst>
              <a:ext uri="{FF2B5EF4-FFF2-40B4-BE49-F238E27FC236}">
                <a16:creationId xmlns:a16="http://schemas.microsoft.com/office/drawing/2014/main" id="{FCE1257E-46D1-479B-98F1-DF61A02E3FDF}"/>
              </a:ext>
            </a:extLst>
          </p:cNvPr>
          <p:cNvSpPr>
            <a:spLocks noChangeArrowheads="1"/>
          </p:cNvSpPr>
          <p:nvPr/>
        </p:nvSpPr>
        <p:spPr bwMode="auto">
          <a:xfrm>
            <a:off x="4508950" y="2091441"/>
            <a:ext cx="2130377" cy="878302"/>
          </a:xfrm>
          <a:prstGeom prst="rect">
            <a:avLst/>
          </a:prstGeom>
          <a:noFill/>
          <a:ln w="9525">
            <a:solidFill>
              <a:schemeClr val="tx1"/>
            </a:solidFill>
            <a:miter lim="800000"/>
            <a:headEnd/>
            <a:tailEnd/>
          </a:ln>
          <a:effectLst/>
        </p:spPr>
        <p:txBody>
          <a:bodyPr wrap="none" anchor="ctr"/>
          <a:lstStyle/>
          <a:p>
            <a:pPr algn="ctr"/>
            <a:r>
              <a:rPr lang="en-US" altLang="zh-CN" sz="2400"/>
              <a:t>-5</a:t>
            </a:r>
            <a:r>
              <a:rPr lang="zh-CN" altLang="en-US" sz="2400"/>
              <a:t>， </a:t>
            </a:r>
            <a:r>
              <a:rPr lang="en-US" altLang="zh-CN" sz="2400"/>
              <a:t>-5</a:t>
            </a:r>
          </a:p>
        </p:txBody>
      </p:sp>
      <p:sp>
        <p:nvSpPr>
          <p:cNvPr id="9" name="Rectangle 8">
            <a:extLst>
              <a:ext uri="{FF2B5EF4-FFF2-40B4-BE49-F238E27FC236}">
                <a16:creationId xmlns:a16="http://schemas.microsoft.com/office/drawing/2014/main" id="{CD3D2D3A-6D95-404F-B23F-0F75FCAD053E}"/>
              </a:ext>
            </a:extLst>
          </p:cNvPr>
          <p:cNvSpPr>
            <a:spLocks noChangeArrowheads="1"/>
          </p:cNvSpPr>
          <p:nvPr/>
        </p:nvSpPr>
        <p:spPr bwMode="auto">
          <a:xfrm>
            <a:off x="6639326" y="2091441"/>
            <a:ext cx="2214652" cy="878302"/>
          </a:xfrm>
          <a:prstGeom prst="rect">
            <a:avLst/>
          </a:prstGeom>
          <a:noFill/>
          <a:ln w="9525">
            <a:solidFill>
              <a:schemeClr val="tx1"/>
            </a:solidFill>
            <a:miter lim="800000"/>
            <a:headEnd/>
            <a:tailEnd/>
          </a:ln>
          <a:effectLst/>
        </p:spPr>
        <p:txBody>
          <a:bodyPr wrap="none" anchor="ctr"/>
          <a:lstStyle/>
          <a:p>
            <a:pPr algn="ctr"/>
            <a:r>
              <a:rPr lang="en-US" altLang="zh-CN" sz="2400"/>
              <a:t>0</a:t>
            </a:r>
            <a:r>
              <a:rPr lang="zh-CN" altLang="en-US" sz="2400"/>
              <a:t>， </a:t>
            </a:r>
            <a:r>
              <a:rPr lang="en-US" altLang="zh-CN" sz="2400"/>
              <a:t>-8</a:t>
            </a:r>
          </a:p>
        </p:txBody>
      </p:sp>
      <p:sp>
        <p:nvSpPr>
          <p:cNvPr id="10" name="Rectangle 10">
            <a:extLst>
              <a:ext uri="{FF2B5EF4-FFF2-40B4-BE49-F238E27FC236}">
                <a16:creationId xmlns:a16="http://schemas.microsoft.com/office/drawing/2014/main" id="{94793CF2-0719-46C1-B011-9029B86CA59E}"/>
              </a:ext>
            </a:extLst>
          </p:cNvPr>
          <p:cNvSpPr>
            <a:spLocks noChangeArrowheads="1"/>
          </p:cNvSpPr>
          <p:nvPr/>
        </p:nvSpPr>
        <p:spPr bwMode="auto">
          <a:xfrm>
            <a:off x="4508950" y="2969743"/>
            <a:ext cx="2130377" cy="880031"/>
          </a:xfrm>
          <a:prstGeom prst="rect">
            <a:avLst/>
          </a:prstGeom>
          <a:noFill/>
          <a:ln w="9525">
            <a:solidFill>
              <a:schemeClr val="tx1"/>
            </a:solidFill>
            <a:miter lim="800000"/>
            <a:headEnd/>
            <a:tailEnd/>
          </a:ln>
          <a:effectLst/>
        </p:spPr>
        <p:txBody>
          <a:bodyPr wrap="none" anchor="ctr"/>
          <a:lstStyle/>
          <a:p>
            <a:pPr algn="ctr"/>
            <a:r>
              <a:rPr lang="en-US" altLang="zh-CN" sz="2400"/>
              <a:t>-8</a:t>
            </a:r>
            <a:r>
              <a:rPr lang="zh-CN" altLang="en-US" sz="2400"/>
              <a:t>， </a:t>
            </a:r>
            <a:r>
              <a:rPr lang="en-US" altLang="zh-CN" sz="2400"/>
              <a:t>0</a:t>
            </a:r>
          </a:p>
        </p:txBody>
      </p:sp>
      <p:sp>
        <p:nvSpPr>
          <p:cNvPr id="11" name="Rectangle 11">
            <a:extLst>
              <a:ext uri="{FF2B5EF4-FFF2-40B4-BE49-F238E27FC236}">
                <a16:creationId xmlns:a16="http://schemas.microsoft.com/office/drawing/2014/main" id="{060E1994-2C64-4F9E-8254-A0C71F18397C}"/>
              </a:ext>
            </a:extLst>
          </p:cNvPr>
          <p:cNvSpPr>
            <a:spLocks noChangeArrowheads="1"/>
          </p:cNvSpPr>
          <p:nvPr/>
        </p:nvSpPr>
        <p:spPr bwMode="auto">
          <a:xfrm>
            <a:off x="6639326" y="2969743"/>
            <a:ext cx="2214652" cy="880031"/>
          </a:xfrm>
          <a:prstGeom prst="rect">
            <a:avLst/>
          </a:prstGeom>
          <a:noFill/>
          <a:ln w="9525">
            <a:solidFill>
              <a:schemeClr val="tx1"/>
            </a:solidFill>
            <a:miter lim="800000"/>
            <a:headEnd/>
            <a:tailEnd/>
          </a:ln>
          <a:effectLst/>
        </p:spPr>
        <p:txBody>
          <a:bodyPr wrap="none" anchor="ctr"/>
          <a:lstStyle/>
          <a:p>
            <a:pPr algn="ctr"/>
            <a:r>
              <a:rPr lang="en-US" altLang="zh-CN" sz="2400"/>
              <a:t>-1</a:t>
            </a:r>
            <a:r>
              <a:rPr lang="zh-CN" altLang="en-US" sz="2400"/>
              <a:t>， </a:t>
            </a:r>
            <a:r>
              <a:rPr lang="en-US" altLang="zh-CN" sz="2400"/>
              <a:t>-1</a:t>
            </a:r>
          </a:p>
        </p:txBody>
      </p:sp>
      <p:sp>
        <p:nvSpPr>
          <p:cNvPr id="12" name="Rectangle 12">
            <a:extLst>
              <a:ext uri="{FF2B5EF4-FFF2-40B4-BE49-F238E27FC236}">
                <a16:creationId xmlns:a16="http://schemas.microsoft.com/office/drawing/2014/main" id="{2FC33AED-8CA8-4DAE-918F-A15B3095030C}"/>
              </a:ext>
            </a:extLst>
          </p:cNvPr>
          <p:cNvSpPr>
            <a:spLocks noChangeArrowheads="1"/>
          </p:cNvSpPr>
          <p:nvPr/>
        </p:nvSpPr>
        <p:spPr bwMode="auto">
          <a:xfrm>
            <a:off x="4936201" y="1652290"/>
            <a:ext cx="1362108" cy="366535"/>
          </a:xfrm>
          <a:prstGeom prst="rect">
            <a:avLst/>
          </a:prstGeom>
          <a:noFill/>
          <a:ln w="9525">
            <a:noFill/>
            <a:miter lim="800000"/>
            <a:headEnd/>
            <a:tailEnd/>
          </a:ln>
          <a:effectLst/>
        </p:spPr>
        <p:txBody>
          <a:bodyPr wrap="none" anchor="ctr"/>
          <a:lstStyle/>
          <a:p>
            <a:pPr algn="ctr"/>
            <a:r>
              <a:rPr lang="zh-CN" altLang="en-US" sz="2400"/>
              <a:t>坦  白</a:t>
            </a:r>
          </a:p>
        </p:txBody>
      </p:sp>
      <p:sp>
        <p:nvSpPr>
          <p:cNvPr id="14" name="Rectangle 13">
            <a:extLst>
              <a:ext uri="{FF2B5EF4-FFF2-40B4-BE49-F238E27FC236}">
                <a16:creationId xmlns:a16="http://schemas.microsoft.com/office/drawing/2014/main" id="{F811C066-8901-4C2B-B895-11969753DD36}"/>
              </a:ext>
            </a:extLst>
          </p:cNvPr>
          <p:cNvSpPr>
            <a:spLocks noChangeArrowheads="1"/>
          </p:cNvSpPr>
          <p:nvPr/>
        </p:nvSpPr>
        <p:spPr bwMode="auto">
          <a:xfrm>
            <a:off x="7066578" y="1652290"/>
            <a:ext cx="1275875" cy="366535"/>
          </a:xfrm>
          <a:prstGeom prst="rect">
            <a:avLst/>
          </a:prstGeom>
          <a:noFill/>
          <a:ln w="9525">
            <a:noFill/>
            <a:miter lim="800000"/>
            <a:headEnd/>
            <a:tailEnd/>
          </a:ln>
          <a:effectLst/>
        </p:spPr>
        <p:txBody>
          <a:bodyPr wrap="none" anchor="ctr"/>
          <a:lstStyle/>
          <a:p>
            <a:pPr algn="ctr"/>
            <a:r>
              <a:rPr lang="zh-CN" altLang="en-US" sz="2400"/>
              <a:t>不坦白</a:t>
            </a:r>
          </a:p>
        </p:txBody>
      </p:sp>
      <p:sp>
        <p:nvSpPr>
          <p:cNvPr id="15" name="Rectangle 14">
            <a:extLst>
              <a:ext uri="{FF2B5EF4-FFF2-40B4-BE49-F238E27FC236}">
                <a16:creationId xmlns:a16="http://schemas.microsoft.com/office/drawing/2014/main" id="{0DE0B6C4-D6B7-4775-A43E-FA75AA8B7FB1}"/>
              </a:ext>
            </a:extLst>
          </p:cNvPr>
          <p:cNvSpPr>
            <a:spLocks noChangeArrowheads="1"/>
          </p:cNvSpPr>
          <p:nvPr/>
        </p:nvSpPr>
        <p:spPr bwMode="auto">
          <a:xfrm>
            <a:off x="3146840" y="2385361"/>
            <a:ext cx="1275875" cy="366535"/>
          </a:xfrm>
          <a:prstGeom prst="rect">
            <a:avLst/>
          </a:prstGeom>
          <a:noFill/>
          <a:ln w="9525">
            <a:noFill/>
            <a:miter lim="800000"/>
            <a:headEnd/>
            <a:tailEnd/>
          </a:ln>
          <a:effectLst/>
        </p:spPr>
        <p:txBody>
          <a:bodyPr wrap="none" anchor="ctr"/>
          <a:lstStyle/>
          <a:p>
            <a:pPr algn="ctr"/>
            <a:r>
              <a:rPr lang="zh-CN" altLang="en-US" sz="2400"/>
              <a:t>坦  白</a:t>
            </a:r>
          </a:p>
        </p:txBody>
      </p:sp>
      <p:sp>
        <p:nvSpPr>
          <p:cNvPr id="19" name="Rectangle 15">
            <a:extLst>
              <a:ext uri="{FF2B5EF4-FFF2-40B4-BE49-F238E27FC236}">
                <a16:creationId xmlns:a16="http://schemas.microsoft.com/office/drawing/2014/main" id="{9D43B179-756C-4794-AF3E-D1CF53DAF0F4}"/>
              </a:ext>
            </a:extLst>
          </p:cNvPr>
          <p:cNvSpPr>
            <a:spLocks noChangeArrowheads="1"/>
          </p:cNvSpPr>
          <p:nvPr/>
        </p:nvSpPr>
        <p:spPr bwMode="auto">
          <a:xfrm>
            <a:off x="3146840" y="3334550"/>
            <a:ext cx="1275875" cy="366535"/>
          </a:xfrm>
          <a:prstGeom prst="rect">
            <a:avLst/>
          </a:prstGeom>
          <a:noFill/>
          <a:ln w="9525">
            <a:noFill/>
            <a:miter lim="800000"/>
            <a:headEnd/>
            <a:tailEnd/>
          </a:ln>
          <a:effectLst/>
        </p:spPr>
        <p:txBody>
          <a:bodyPr wrap="none" anchor="ctr"/>
          <a:lstStyle/>
          <a:p>
            <a:pPr algn="ctr"/>
            <a:r>
              <a:rPr lang="zh-CN" altLang="en-US" sz="2400"/>
              <a:t>不坦白</a:t>
            </a:r>
          </a:p>
        </p:txBody>
      </p:sp>
      <p:sp>
        <p:nvSpPr>
          <p:cNvPr id="20" name="Rectangle 16">
            <a:extLst>
              <a:ext uri="{FF2B5EF4-FFF2-40B4-BE49-F238E27FC236}">
                <a16:creationId xmlns:a16="http://schemas.microsoft.com/office/drawing/2014/main" id="{ED97EE6E-4778-48EF-8F1A-1EA2071CEC7C}"/>
              </a:ext>
            </a:extLst>
          </p:cNvPr>
          <p:cNvSpPr>
            <a:spLocks noChangeArrowheads="1"/>
          </p:cNvSpPr>
          <p:nvPr/>
        </p:nvSpPr>
        <p:spPr bwMode="auto">
          <a:xfrm>
            <a:off x="4681418" y="3995005"/>
            <a:ext cx="4088286" cy="513495"/>
          </a:xfrm>
          <a:prstGeom prst="rect">
            <a:avLst/>
          </a:prstGeom>
          <a:noFill/>
          <a:ln w="9525">
            <a:noFill/>
            <a:miter lim="800000"/>
            <a:headEnd/>
            <a:tailEnd/>
          </a:ln>
          <a:effectLst/>
        </p:spPr>
        <p:txBody>
          <a:bodyPr wrap="none" anchor="ctr"/>
          <a:lstStyle/>
          <a:p>
            <a:pPr algn="ctr"/>
            <a:r>
              <a:rPr lang="zh-CN" altLang="en-US" sz="2400"/>
              <a:t>两个罪犯的得益矩阵</a:t>
            </a:r>
          </a:p>
        </p:txBody>
      </p:sp>
      <p:sp>
        <p:nvSpPr>
          <p:cNvPr id="21" name="Rectangle 17">
            <a:extLst>
              <a:ext uri="{FF2B5EF4-FFF2-40B4-BE49-F238E27FC236}">
                <a16:creationId xmlns:a16="http://schemas.microsoft.com/office/drawing/2014/main" id="{9E83F00E-50CF-4EB9-A467-7218B611D45C}"/>
              </a:ext>
            </a:extLst>
          </p:cNvPr>
          <p:cNvSpPr>
            <a:spLocks noChangeArrowheads="1"/>
          </p:cNvSpPr>
          <p:nvPr/>
        </p:nvSpPr>
        <p:spPr bwMode="auto">
          <a:xfrm>
            <a:off x="5618235" y="1213139"/>
            <a:ext cx="2214652" cy="366535"/>
          </a:xfrm>
          <a:prstGeom prst="rect">
            <a:avLst/>
          </a:prstGeom>
          <a:noFill/>
          <a:ln w="9525">
            <a:noFill/>
            <a:miter lim="800000"/>
            <a:headEnd/>
            <a:tailEnd/>
          </a:ln>
          <a:effectLst/>
        </p:spPr>
        <p:txBody>
          <a:bodyPr wrap="none" anchor="ctr"/>
          <a:lstStyle/>
          <a:p>
            <a:pPr algn="ctr"/>
            <a:r>
              <a:rPr lang="zh-CN" altLang="en-US" sz="2400" b="1"/>
              <a:t>囚徒 </a:t>
            </a:r>
            <a:r>
              <a:rPr lang="en-US" altLang="zh-CN" sz="2400" b="1"/>
              <a:t>2</a:t>
            </a:r>
          </a:p>
        </p:txBody>
      </p:sp>
      <p:sp>
        <p:nvSpPr>
          <p:cNvPr id="22" name="Rectangle 18">
            <a:extLst>
              <a:ext uri="{FF2B5EF4-FFF2-40B4-BE49-F238E27FC236}">
                <a16:creationId xmlns:a16="http://schemas.microsoft.com/office/drawing/2014/main" id="{D1A471F1-A43E-4E41-9131-A69C8A4390C6}"/>
              </a:ext>
            </a:extLst>
          </p:cNvPr>
          <p:cNvSpPr>
            <a:spLocks noChangeArrowheads="1"/>
          </p:cNvSpPr>
          <p:nvPr/>
        </p:nvSpPr>
        <p:spPr bwMode="auto">
          <a:xfrm rot="5400000">
            <a:off x="2322455" y="2782495"/>
            <a:ext cx="1390068" cy="595800"/>
          </a:xfrm>
          <a:prstGeom prst="rect">
            <a:avLst/>
          </a:prstGeom>
          <a:noFill/>
          <a:ln w="9525">
            <a:noFill/>
            <a:miter lim="800000"/>
            <a:headEnd/>
            <a:tailEnd/>
          </a:ln>
          <a:effectLst/>
        </p:spPr>
        <p:txBody>
          <a:bodyPr rot="10800000" vert="eaVert" wrap="none" anchor="ctr"/>
          <a:lstStyle/>
          <a:p>
            <a:pPr algn="ctr"/>
            <a:r>
              <a:rPr lang="zh-CN" altLang="en-US" sz="2400" b="1"/>
              <a:t>囚</a:t>
            </a:r>
          </a:p>
          <a:p>
            <a:pPr algn="ctr"/>
            <a:r>
              <a:rPr lang="zh-CN" altLang="en-US" sz="2400" b="1"/>
              <a:t>徒</a:t>
            </a:r>
          </a:p>
          <a:p>
            <a:pPr algn="ctr"/>
            <a:r>
              <a:rPr lang="en-US" altLang="zh-CN" sz="2400" b="1"/>
              <a:t>1</a:t>
            </a:r>
          </a:p>
          <a:p>
            <a:pPr algn="ctr"/>
            <a:endParaRPr lang="en-US" altLang="zh-CN" sz="2400"/>
          </a:p>
        </p:txBody>
      </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1.2.2 </a:t>
            </a:r>
            <a:r>
              <a:rPr lang="zh-CN" altLang="en-US" b="1" dirty="0">
                <a:latin typeface="微软雅黑" panose="020B0503020204020204" pitchFamily="34" charset="-122"/>
                <a:ea typeface="微软雅黑" panose="020B0503020204020204" pitchFamily="34" charset="-122"/>
              </a:rPr>
              <a:t>囚徒的困境</a:t>
            </a:r>
            <a:endParaRPr lang="zh-CN" altLang="en-US" dirty="0"/>
          </a:p>
        </p:txBody>
      </p:sp>
    </p:spTree>
    <p:extLst>
      <p:ext uri="{BB962C8B-B14F-4D97-AF65-F5344CB8AC3E}">
        <p14:creationId xmlns:p14="http://schemas.microsoft.com/office/powerpoint/2010/main" val="558337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grpSp>
        <p:nvGrpSpPr>
          <p:cNvPr id="5" name="组合 4">
            <a:extLst>
              <a:ext uri="{FF2B5EF4-FFF2-40B4-BE49-F238E27FC236}">
                <a16:creationId xmlns:a16="http://schemas.microsoft.com/office/drawing/2014/main" id="{752A94D1-1C58-41B2-AF19-4CDF8D321B26}"/>
              </a:ext>
            </a:extLst>
          </p:cNvPr>
          <p:cNvGrpSpPr/>
          <p:nvPr/>
        </p:nvGrpSpPr>
        <p:grpSpPr>
          <a:xfrm>
            <a:off x="2893305" y="1187925"/>
            <a:ext cx="5709070" cy="2561842"/>
            <a:chOff x="3382832" y="1274619"/>
            <a:chExt cx="5709070" cy="2561842"/>
          </a:xfrm>
        </p:grpSpPr>
        <p:sp>
          <p:nvSpPr>
            <p:cNvPr id="37" name="Rectangle 5">
              <a:extLst>
                <a:ext uri="{FF2B5EF4-FFF2-40B4-BE49-F238E27FC236}">
                  <a16:creationId xmlns:a16="http://schemas.microsoft.com/office/drawing/2014/main" id="{F1F0AF58-71F0-47CC-B616-75D1E3BAA86A}"/>
                </a:ext>
              </a:extLst>
            </p:cNvPr>
            <p:cNvSpPr>
              <a:spLocks noChangeArrowheads="1"/>
            </p:cNvSpPr>
            <p:nvPr/>
          </p:nvSpPr>
          <p:spPr bwMode="auto">
            <a:xfrm>
              <a:off x="5334998" y="2206509"/>
              <a:ext cx="1878452" cy="700631"/>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t>100</a:t>
              </a:r>
              <a:r>
                <a:rPr lang="zh-CN" altLang="en-US" sz="2400" dirty="0"/>
                <a:t>，</a:t>
              </a:r>
              <a:r>
                <a:rPr lang="en-US" altLang="zh-CN" sz="2400" dirty="0"/>
                <a:t>100</a:t>
              </a:r>
            </a:p>
          </p:txBody>
        </p:sp>
        <p:sp>
          <p:nvSpPr>
            <p:cNvPr id="38" name="Rectangle 6">
              <a:extLst>
                <a:ext uri="{FF2B5EF4-FFF2-40B4-BE49-F238E27FC236}">
                  <a16:creationId xmlns:a16="http://schemas.microsoft.com/office/drawing/2014/main" id="{61608C45-84AB-4A47-BD7F-117B0B1ECF78}"/>
                </a:ext>
              </a:extLst>
            </p:cNvPr>
            <p:cNvSpPr>
              <a:spLocks noChangeArrowheads="1"/>
            </p:cNvSpPr>
            <p:nvPr/>
          </p:nvSpPr>
          <p:spPr bwMode="auto">
            <a:xfrm>
              <a:off x="7213450" y="2206509"/>
              <a:ext cx="1878452" cy="700631"/>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20</a:t>
              </a:r>
              <a:r>
                <a:rPr lang="zh-CN" altLang="en-US" sz="2400"/>
                <a:t>，</a:t>
              </a:r>
              <a:r>
                <a:rPr lang="en-US" altLang="zh-CN" sz="2400"/>
                <a:t>105</a:t>
              </a:r>
            </a:p>
          </p:txBody>
        </p:sp>
        <p:sp>
          <p:nvSpPr>
            <p:cNvPr id="39" name="Rectangle 7">
              <a:extLst>
                <a:ext uri="{FF2B5EF4-FFF2-40B4-BE49-F238E27FC236}">
                  <a16:creationId xmlns:a16="http://schemas.microsoft.com/office/drawing/2014/main" id="{BD1E1416-4995-481D-8BB0-4D136E5F36ED}"/>
                </a:ext>
              </a:extLst>
            </p:cNvPr>
            <p:cNvSpPr>
              <a:spLocks noChangeArrowheads="1"/>
            </p:cNvSpPr>
            <p:nvPr/>
          </p:nvSpPr>
          <p:spPr bwMode="auto">
            <a:xfrm>
              <a:off x="5334998" y="2907140"/>
              <a:ext cx="1878452" cy="698918"/>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150</a:t>
              </a:r>
              <a:r>
                <a:rPr lang="zh-CN" altLang="en-US" sz="2400"/>
                <a:t>，</a:t>
              </a:r>
              <a:r>
                <a:rPr lang="en-US" altLang="zh-CN" sz="2400"/>
                <a:t>20</a:t>
              </a:r>
            </a:p>
          </p:txBody>
        </p:sp>
        <p:sp>
          <p:nvSpPr>
            <p:cNvPr id="40" name="Rectangle 8">
              <a:extLst>
                <a:ext uri="{FF2B5EF4-FFF2-40B4-BE49-F238E27FC236}">
                  <a16:creationId xmlns:a16="http://schemas.microsoft.com/office/drawing/2014/main" id="{FB20BEC1-E62D-4055-9A82-8E3EC9698B1B}"/>
                </a:ext>
              </a:extLst>
            </p:cNvPr>
            <p:cNvSpPr>
              <a:spLocks noChangeArrowheads="1"/>
            </p:cNvSpPr>
            <p:nvPr/>
          </p:nvSpPr>
          <p:spPr bwMode="auto">
            <a:xfrm>
              <a:off x="7213450" y="2907140"/>
              <a:ext cx="1878452" cy="698918"/>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70</a:t>
              </a:r>
              <a:r>
                <a:rPr lang="zh-CN" altLang="en-US" sz="2400"/>
                <a:t>，</a:t>
              </a:r>
              <a:r>
                <a:rPr lang="en-US" altLang="zh-CN" sz="2400"/>
                <a:t>70</a:t>
              </a:r>
            </a:p>
          </p:txBody>
        </p:sp>
        <p:sp>
          <p:nvSpPr>
            <p:cNvPr id="41" name="Rectangle 9">
              <a:extLst>
                <a:ext uri="{FF2B5EF4-FFF2-40B4-BE49-F238E27FC236}">
                  <a16:creationId xmlns:a16="http://schemas.microsoft.com/office/drawing/2014/main" id="{67FF4827-D40C-4CD4-AB1E-003D2958C4D2}"/>
                </a:ext>
              </a:extLst>
            </p:cNvPr>
            <p:cNvSpPr>
              <a:spLocks noChangeArrowheads="1"/>
            </p:cNvSpPr>
            <p:nvPr/>
          </p:nvSpPr>
          <p:spPr bwMode="auto">
            <a:xfrm>
              <a:off x="5634821" y="1740564"/>
              <a:ext cx="1351690" cy="388859"/>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高  价</a:t>
              </a:r>
            </a:p>
          </p:txBody>
        </p:sp>
        <p:sp>
          <p:nvSpPr>
            <p:cNvPr id="42" name="Rectangle 10">
              <a:extLst>
                <a:ext uri="{FF2B5EF4-FFF2-40B4-BE49-F238E27FC236}">
                  <a16:creationId xmlns:a16="http://schemas.microsoft.com/office/drawing/2014/main" id="{0180DB58-4D22-4983-9E44-CFD2305ED8B9}"/>
                </a:ext>
              </a:extLst>
            </p:cNvPr>
            <p:cNvSpPr>
              <a:spLocks noChangeArrowheads="1"/>
            </p:cNvSpPr>
            <p:nvPr/>
          </p:nvSpPr>
          <p:spPr bwMode="auto">
            <a:xfrm>
              <a:off x="7438732" y="1740564"/>
              <a:ext cx="1353347" cy="388859"/>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低  价</a:t>
              </a:r>
            </a:p>
          </p:txBody>
        </p:sp>
        <p:sp>
          <p:nvSpPr>
            <p:cNvPr id="43" name="Rectangle 11">
              <a:extLst>
                <a:ext uri="{FF2B5EF4-FFF2-40B4-BE49-F238E27FC236}">
                  <a16:creationId xmlns:a16="http://schemas.microsoft.com/office/drawing/2014/main" id="{23776B12-6B91-4BF5-8C11-D4B8309D9B19}"/>
                </a:ext>
              </a:extLst>
            </p:cNvPr>
            <p:cNvSpPr>
              <a:spLocks noChangeArrowheads="1"/>
            </p:cNvSpPr>
            <p:nvPr/>
          </p:nvSpPr>
          <p:spPr bwMode="auto">
            <a:xfrm>
              <a:off x="3907109" y="2439482"/>
              <a:ext cx="1277149" cy="388859"/>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高  价</a:t>
              </a:r>
            </a:p>
          </p:txBody>
        </p:sp>
        <p:sp>
          <p:nvSpPr>
            <p:cNvPr id="44" name="Rectangle 12">
              <a:extLst>
                <a:ext uri="{FF2B5EF4-FFF2-40B4-BE49-F238E27FC236}">
                  <a16:creationId xmlns:a16="http://schemas.microsoft.com/office/drawing/2014/main" id="{DC5CB292-FD5B-43D5-BE2F-B1AA20006111}"/>
                </a:ext>
              </a:extLst>
            </p:cNvPr>
            <p:cNvSpPr>
              <a:spLocks noChangeArrowheads="1"/>
            </p:cNvSpPr>
            <p:nvPr/>
          </p:nvSpPr>
          <p:spPr bwMode="auto">
            <a:xfrm>
              <a:off x="3907109" y="3140113"/>
              <a:ext cx="1277149" cy="388859"/>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t>低  价</a:t>
              </a:r>
            </a:p>
          </p:txBody>
        </p:sp>
        <p:sp>
          <p:nvSpPr>
            <p:cNvPr id="45" name="Rectangle 13">
              <a:extLst>
                <a:ext uri="{FF2B5EF4-FFF2-40B4-BE49-F238E27FC236}">
                  <a16:creationId xmlns:a16="http://schemas.microsoft.com/office/drawing/2014/main" id="{ACC06BF5-2F61-4886-ABBE-C8B91C8A56DC}"/>
                </a:ext>
              </a:extLst>
            </p:cNvPr>
            <p:cNvSpPr>
              <a:spLocks noChangeArrowheads="1"/>
            </p:cNvSpPr>
            <p:nvPr/>
          </p:nvSpPr>
          <p:spPr bwMode="auto">
            <a:xfrm>
              <a:off x="6386864" y="1274619"/>
              <a:ext cx="1653170" cy="388859"/>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t>寡头</a:t>
              </a:r>
              <a:r>
                <a:rPr lang="en-US" altLang="zh-CN" sz="2400" b="1"/>
                <a:t>2</a:t>
              </a:r>
            </a:p>
          </p:txBody>
        </p:sp>
        <p:sp>
          <p:nvSpPr>
            <p:cNvPr id="46" name="Rectangle 14">
              <a:extLst>
                <a:ext uri="{FF2B5EF4-FFF2-40B4-BE49-F238E27FC236}">
                  <a16:creationId xmlns:a16="http://schemas.microsoft.com/office/drawing/2014/main" id="{77C579F3-6400-4F14-A002-E5C3ADEB68AF}"/>
                </a:ext>
              </a:extLst>
            </p:cNvPr>
            <p:cNvSpPr>
              <a:spLocks noChangeArrowheads="1"/>
            </p:cNvSpPr>
            <p:nvPr/>
          </p:nvSpPr>
          <p:spPr bwMode="auto">
            <a:xfrm rot="5400000">
              <a:off x="2755439" y="2833046"/>
              <a:ext cx="1630808" cy="37602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zh-CN" altLang="en-US" sz="2400" b="1"/>
                <a:t>寡</a:t>
              </a:r>
            </a:p>
            <a:p>
              <a:pPr algn="ctr"/>
              <a:r>
                <a:rPr lang="zh-CN" altLang="en-US" sz="2400" b="1"/>
                <a:t>头</a:t>
              </a:r>
            </a:p>
            <a:p>
              <a:pPr algn="ctr"/>
              <a:r>
                <a:rPr lang="en-US" altLang="zh-CN" sz="2400" b="1"/>
                <a:t>1</a:t>
              </a:r>
            </a:p>
          </p:txBody>
        </p:sp>
      </p:grpSp>
      <p:grpSp>
        <p:nvGrpSpPr>
          <p:cNvPr id="4" name="组合 3">
            <a:extLst>
              <a:ext uri="{FF2B5EF4-FFF2-40B4-BE49-F238E27FC236}">
                <a16:creationId xmlns:a16="http://schemas.microsoft.com/office/drawing/2014/main" id="{E12F2753-F694-49FE-A5E0-115D7790C150}"/>
              </a:ext>
            </a:extLst>
          </p:cNvPr>
          <p:cNvGrpSpPr/>
          <p:nvPr/>
        </p:nvGrpSpPr>
        <p:grpSpPr>
          <a:xfrm>
            <a:off x="1014061" y="4002192"/>
            <a:ext cx="8340394" cy="2098466"/>
            <a:chOff x="1052988" y="3606057"/>
            <a:chExt cx="8340394" cy="2098466"/>
          </a:xfrm>
        </p:grpSpPr>
        <p:sp>
          <p:nvSpPr>
            <p:cNvPr id="47" name="Rectangle 15">
              <a:extLst>
                <a:ext uri="{FF2B5EF4-FFF2-40B4-BE49-F238E27FC236}">
                  <a16:creationId xmlns:a16="http://schemas.microsoft.com/office/drawing/2014/main" id="{A39017FA-B9D6-4718-8C11-CE6F233C66A2}"/>
                </a:ext>
              </a:extLst>
            </p:cNvPr>
            <p:cNvSpPr>
              <a:spLocks noChangeArrowheads="1"/>
            </p:cNvSpPr>
            <p:nvPr/>
          </p:nvSpPr>
          <p:spPr bwMode="auto">
            <a:xfrm>
              <a:off x="6087041" y="3760231"/>
              <a:ext cx="2254474" cy="465945"/>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双寡头的得益矩阵</a:t>
              </a:r>
            </a:p>
          </p:txBody>
        </p:sp>
        <p:sp>
          <p:nvSpPr>
            <p:cNvPr id="49" name="AutoShape 20">
              <a:extLst>
                <a:ext uri="{FF2B5EF4-FFF2-40B4-BE49-F238E27FC236}">
                  <a16:creationId xmlns:a16="http://schemas.microsoft.com/office/drawing/2014/main" id="{5532AEA5-9254-4975-867B-A4BA966596EA}"/>
                </a:ext>
              </a:extLst>
            </p:cNvPr>
            <p:cNvSpPr>
              <a:spLocks noChangeArrowheads="1"/>
            </p:cNvSpPr>
            <p:nvPr/>
          </p:nvSpPr>
          <p:spPr bwMode="auto">
            <a:xfrm>
              <a:off x="4359329" y="5003893"/>
              <a:ext cx="1126409" cy="310058"/>
            </a:xfrm>
            <a:prstGeom prst="rightArrow">
              <a:avLst>
                <a:gd name="adj1" fmla="val 50000"/>
                <a:gd name="adj2" fmla="val 93923"/>
              </a:avLst>
            </a:prstGeom>
            <a:noFill/>
            <a:ln w="9525">
              <a:solidFill>
                <a:schemeClr val="tx1"/>
              </a:solidFill>
              <a:miter lim="800000"/>
              <a:headEnd/>
              <a:tailEnd/>
            </a:ln>
            <a:effectLst/>
          </p:spPr>
          <p:txBody>
            <a:bodyPr wrap="none" anchor="ctr"/>
            <a:lstStyle/>
            <a:p>
              <a:endParaRPr lang="zh-CN" altLang="en-US" sz="2400"/>
            </a:p>
          </p:txBody>
        </p:sp>
        <p:sp>
          <p:nvSpPr>
            <p:cNvPr id="50" name="AutoShape 22">
              <a:extLst>
                <a:ext uri="{FF2B5EF4-FFF2-40B4-BE49-F238E27FC236}">
                  <a16:creationId xmlns:a16="http://schemas.microsoft.com/office/drawing/2014/main" id="{70B7A1FB-2CA5-4E52-837B-C4DA32DFCDA4}"/>
                </a:ext>
              </a:extLst>
            </p:cNvPr>
            <p:cNvSpPr>
              <a:spLocks noChangeArrowheads="1"/>
            </p:cNvSpPr>
            <p:nvPr/>
          </p:nvSpPr>
          <p:spPr bwMode="auto">
            <a:xfrm>
              <a:off x="6087041" y="4227888"/>
              <a:ext cx="3306341" cy="1476635"/>
            </a:xfrm>
            <a:prstGeom prst="wave">
              <a:avLst>
                <a:gd name="adj1" fmla="val 13005"/>
                <a:gd name="adj2" fmla="val 0"/>
              </a:avLst>
            </a:prstGeom>
            <a:noFill/>
            <a:ln w="9525">
              <a:solidFill>
                <a:schemeClr val="tx1"/>
              </a:solidFill>
              <a:round/>
              <a:headEnd/>
              <a:tailEnd/>
            </a:ln>
            <a:effectLst/>
          </p:spPr>
          <p:txBody>
            <a:bodyPr wrap="none" anchor="ctr"/>
            <a:lstStyle/>
            <a:p>
              <a:pPr algn="ctr"/>
              <a:r>
                <a:rPr lang="zh-CN" altLang="en-US" sz="2400" dirty="0"/>
                <a:t>政府组织协调的</a:t>
              </a:r>
            </a:p>
            <a:p>
              <a:pPr algn="ctr"/>
              <a:r>
                <a:rPr lang="zh-CN" altLang="en-US" sz="2400" dirty="0"/>
                <a:t>必要性和重要性</a:t>
              </a:r>
            </a:p>
          </p:txBody>
        </p:sp>
        <p:sp>
          <p:nvSpPr>
            <p:cNvPr id="51" name="AutoShape 23">
              <a:extLst>
                <a:ext uri="{FF2B5EF4-FFF2-40B4-BE49-F238E27FC236}">
                  <a16:creationId xmlns:a16="http://schemas.microsoft.com/office/drawing/2014/main" id="{D49AD5CB-D051-4111-86E3-0AA3DA01E7BF}"/>
                </a:ext>
              </a:extLst>
            </p:cNvPr>
            <p:cNvSpPr>
              <a:spLocks noChangeArrowheads="1"/>
            </p:cNvSpPr>
            <p:nvPr/>
          </p:nvSpPr>
          <p:spPr bwMode="auto">
            <a:xfrm>
              <a:off x="1052988" y="4383775"/>
              <a:ext cx="2855777" cy="1291627"/>
            </a:xfrm>
            <a:prstGeom prst="wave">
              <a:avLst>
                <a:gd name="adj1" fmla="val 13005"/>
                <a:gd name="adj2" fmla="val 0"/>
              </a:avLst>
            </a:prstGeom>
            <a:noFill/>
            <a:ln w="9525">
              <a:solidFill>
                <a:schemeClr val="tx1"/>
              </a:solidFill>
              <a:round/>
              <a:headEnd/>
              <a:tailEnd/>
            </a:ln>
            <a:effectLst/>
          </p:spPr>
          <p:txBody>
            <a:bodyPr wrap="none" anchor="ctr"/>
            <a:lstStyle/>
            <a:p>
              <a:pPr algn="ctr"/>
              <a:r>
                <a:rPr lang="zh-CN" altLang="en-US" sz="2400"/>
                <a:t>寡头</a:t>
              </a:r>
              <a:r>
                <a:rPr lang="en-US" altLang="zh-CN" sz="2400"/>
                <a:t>1</a:t>
              </a:r>
              <a:r>
                <a:rPr lang="zh-CN" altLang="en-US" sz="2400"/>
                <a:t>：低价</a:t>
              </a:r>
              <a:r>
                <a:rPr lang="en-US" altLang="zh-CN" sz="2400"/>
                <a:t>(70)</a:t>
              </a:r>
            </a:p>
            <a:p>
              <a:pPr algn="ctr"/>
              <a:r>
                <a:rPr lang="zh-CN" altLang="en-US" sz="2400"/>
                <a:t>寡头</a:t>
              </a:r>
              <a:r>
                <a:rPr lang="en-US" altLang="zh-CN" sz="2400"/>
                <a:t>2</a:t>
              </a:r>
              <a:r>
                <a:rPr lang="zh-CN" altLang="en-US" sz="2400"/>
                <a:t>：低价</a:t>
              </a:r>
              <a:r>
                <a:rPr lang="en-US" altLang="zh-CN" sz="2400"/>
                <a:t>(70)</a:t>
              </a:r>
            </a:p>
          </p:txBody>
        </p:sp>
        <p:sp>
          <p:nvSpPr>
            <p:cNvPr id="52" name="AutoShape 24">
              <a:extLst>
                <a:ext uri="{FF2B5EF4-FFF2-40B4-BE49-F238E27FC236}">
                  <a16:creationId xmlns:a16="http://schemas.microsoft.com/office/drawing/2014/main" id="{2D95C1FC-FF84-40F9-AB80-9F3301F67423}"/>
                </a:ext>
              </a:extLst>
            </p:cNvPr>
            <p:cNvSpPr>
              <a:spLocks noChangeArrowheads="1"/>
            </p:cNvSpPr>
            <p:nvPr/>
          </p:nvSpPr>
          <p:spPr bwMode="auto">
            <a:xfrm rot="18554726">
              <a:off x="3283326" y="3930017"/>
              <a:ext cx="1010690" cy="362770"/>
            </a:xfrm>
            <a:prstGeom prst="leftArrow">
              <a:avLst>
                <a:gd name="adj1" fmla="val 40333"/>
                <a:gd name="adj2" fmla="val 67352"/>
              </a:avLst>
            </a:prstGeom>
            <a:noFill/>
            <a:ln w="9525">
              <a:solidFill>
                <a:schemeClr val="tx1"/>
              </a:solidFill>
              <a:miter lim="800000"/>
              <a:headEnd/>
              <a:tailEnd/>
            </a:ln>
            <a:effectLst/>
          </p:spPr>
          <p:txBody>
            <a:bodyPr wrap="none" anchor="ctr"/>
            <a:lstStyle/>
            <a:p>
              <a:endParaRPr lang="zh-CN" altLang="en-US" sz="2400"/>
            </a:p>
          </p:txBody>
        </p:sp>
      </p:grpSp>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1.2.3 </a:t>
            </a:r>
            <a:r>
              <a:rPr lang="zh-CN" altLang="en-US" b="1" dirty="0">
                <a:latin typeface="微软雅黑" panose="020B0503020204020204" pitchFamily="34" charset="-122"/>
                <a:ea typeface="微软雅黑" panose="020B0503020204020204" pitchFamily="34" charset="-122"/>
              </a:rPr>
              <a:t>双寡头销价竞争</a:t>
            </a:r>
            <a:endParaRPr lang="zh-CN" altLang="en-US" dirty="0"/>
          </a:p>
        </p:txBody>
      </p:sp>
    </p:spTree>
    <p:extLst>
      <p:ext uri="{BB962C8B-B14F-4D97-AF65-F5344CB8AC3E}">
        <p14:creationId xmlns:p14="http://schemas.microsoft.com/office/powerpoint/2010/main" val="2272853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sp>
        <p:nvSpPr>
          <p:cNvPr id="11" name="文本框 10">
            <a:extLst>
              <a:ext uri="{FF2B5EF4-FFF2-40B4-BE49-F238E27FC236}">
                <a16:creationId xmlns:a16="http://schemas.microsoft.com/office/drawing/2014/main" id="{984520F3-FC4B-48F8-8202-5D1EE0D65910}"/>
              </a:ext>
            </a:extLst>
          </p:cNvPr>
          <p:cNvSpPr txBox="1"/>
          <p:nvPr/>
        </p:nvSpPr>
        <p:spPr>
          <a:xfrm>
            <a:off x="1392382" y="1484750"/>
            <a:ext cx="8758381" cy="388850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t>古诺模型是寡头产量竞争，是市场经济中最常见的问题之一。</a:t>
            </a:r>
          </a:p>
          <a:p>
            <a:pPr marL="457200" indent="-457200">
              <a:lnSpc>
                <a:spcPct val="150000"/>
              </a:lnSpc>
              <a:buFont typeface="Arial" panose="020B0604020202020204" pitchFamily="34" charset="0"/>
              <a:buChar char="•"/>
            </a:pPr>
            <a:r>
              <a:rPr lang="zh-CN" altLang="en-US" sz="2800" dirty="0"/>
              <a:t>古诺</a:t>
            </a:r>
            <a:r>
              <a:rPr lang="en-US" altLang="zh-CN" sz="2800" dirty="0"/>
              <a:t>1838</a:t>
            </a:r>
            <a:r>
              <a:rPr lang="zh-CN" altLang="en-US" sz="2800" dirty="0"/>
              <a:t>年提出，直到现在还是经常使用。</a:t>
            </a:r>
          </a:p>
          <a:p>
            <a:pPr marL="457200" indent="-457200">
              <a:lnSpc>
                <a:spcPct val="150000"/>
              </a:lnSpc>
              <a:buFont typeface="Arial" panose="020B0604020202020204" pitchFamily="34" charset="0"/>
              <a:buChar char="•"/>
            </a:pPr>
            <a:r>
              <a:rPr lang="zh-CN" altLang="en-US" sz="2800" dirty="0"/>
              <a:t>古诺模型有很多扩展。</a:t>
            </a:r>
          </a:p>
          <a:p>
            <a:pPr marL="457200" indent="-457200">
              <a:lnSpc>
                <a:spcPct val="150000"/>
              </a:lnSpc>
              <a:buFont typeface="Arial" panose="020B0604020202020204" pitchFamily="34" charset="0"/>
              <a:buChar char="•"/>
            </a:pPr>
            <a:r>
              <a:rPr lang="zh-CN" altLang="en-US" sz="2800" dirty="0"/>
              <a:t>古诺模型与囚徒困境相似，对理解市场经济和博弈分析本身都有重要价值。</a:t>
            </a:r>
          </a:p>
        </p:txBody>
      </p:sp>
      <p:sp>
        <p:nvSpPr>
          <p:cNvPr id="3" name="标题 2"/>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1.2.4 </a:t>
            </a:r>
            <a:r>
              <a:rPr lang="zh-CN" altLang="en-US" b="1" dirty="0">
                <a:latin typeface="微软雅黑" panose="020B0503020204020204" pitchFamily="34" charset="-122"/>
                <a:ea typeface="微软雅黑" panose="020B0503020204020204" pitchFamily="34" charset="-122"/>
              </a:rPr>
              <a:t>产量决策的古诺模型</a:t>
            </a:r>
            <a:endParaRPr lang="zh-CN" altLang="en-US" dirty="0"/>
          </a:p>
        </p:txBody>
      </p:sp>
    </p:spTree>
    <p:extLst>
      <p:ext uri="{BB962C8B-B14F-4D97-AF65-F5344CB8AC3E}">
        <p14:creationId xmlns:p14="http://schemas.microsoft.com/office/powerpoint/2010/main" val="8100230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grpSp>
        <p:nvGrpSpPr>
          <p:cNvPr id="4" name="组合 3">
            <a:extLst>
              <a:ext uri="{FF2B5EF4-FFF2-40B4-BE49-F238E27FC236}">
                <a16:creationId xmlns:a16="http://schemas.microsoft.com/office/drawing/2014/main" id="{A514F262-ACF5-4D5E-9921-6138595BA607}"/>
              </a:ext>
            </a:extLst>
          </p:cNvPr>
          <p:cNvGrpSpPr/>
          <p:nvPr/>
        </p:nvGrpSpPr>
        <p:grpSpPr>
          <a:xfrm>
            <a:off x="1209611" y="925942"/>
            <a:ext cx="6565725" cy="1865180"/>
            <a:chOff x="1247653" y="1553947"/>
            <a:chExt cx="6565725" cy="1865180"/>
          </a:xfrm>
        </p:grpSpPr>
        <p:graphicFrame>
          <p:nvGraphicFramePr>
            <p:cNvPr id="9" name="Object 13">
              <a:extLst>
                <a:ext uri="{FF2B5EF4-FFF2-40B4-BE49-F238E27FC236}">
                  <a16:creationId xmlns:a16="http://schemas.microsoft.com/office/drawing/2014/main" id="{8F6854AB-C6EE-4ADB-BC4D-54C3C22C1AF6}"/>
                </a:ext>
              </a:extLst>
            </p:cNvPr>
            <p:cNvGraphicFramePr>
              <a:graphicFrameLocks noChangeAspect="1"/>
            </p:cNvGraphicFramePr>
            <p:nvPr/>
          </p:nvGraphicFramePr>
          <p:xfrm>
            <a:off x="1247653" y="2249245"/>
            <a:ext cx="2640012" cy="401637"/>
          </p:xfrm>
          <a:graphic>
            <a:graphicData uri="http://schemas.openxmlformats.org/presentationml/2006/ole">
              <mc:AlternateContent xmlns:mc="http://schemas.openxmlformats.org/markup-compatibility/2006">
                <mc:Choice xmlns:v="urn:schemas-microsoft-com:vml" Requires="v">
                  <p:oleObj name="Equation" r:id="rId4" imgW="1282680" imgH="203040" progId="Equation.DSMT4">
                    <p:embed/>
                  </p:oleObj>
                </mc:Choice>
                <mc:Fallback>
                  <p:oleObj name="Equation" r:id="rId4" imgW="1282680" imgH="203040" progId="Equation.DSMT4">
                    <p:embed/>
                    <p:pic>
                      <p:nvPicPr>
                        <p:cNvPr id="9" name="Object 13">
                          <a:extLst>
                            <a:ext uri="{FF2B5EF4-FFF2-40B4-BE49-F238E27FC236}">
                              <a16:creationId xmlns:a16="http://schemas.microsoft.com/office/drawing/2014/main" id="{8F6854AB-C6EE-4ADB-BC4D-54C3C22C1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653" y="2249245"/>
                          <a:ext cx="264001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6">
              <a:extLst>
                <a:ext uri="{FF2B5EF4-FFF2-40B4-BE49-F238E27FC236}">
                  <a16:creationId xmlns:a16="http://schemas.microsoft.com/office/drawing/2014/main" id="{6C5C82CF-ECDD-4927-81C1-56BC16BDA969}"/>
                </a:ext>
              </a:extLst>
            </p:cNvPr>
            <p:cNvGraphicFramePr>
              <a:graphicFrameLocks noChangeAspect="1"/>
            </p:cNvGraphicFramePr>
            <p:nvPr/>
          </p:nvGraphicFramePr>
          <p:xfrm>
            <a:off x="4316314" y="2043825"/>
            <a:ext cx="2282609" cy="411264"/>
          </p:xfrm>
          <a:graphic>
            <a:graphicData uri="http://schemas.openxmlformats.org/presentationml/2006/ole">
              <mc:AlternateContent xmlns:mc="http://schemas.openxmlformats.org/markup-compatibility/2006">
                <mc:Choice xmlns:v="urn:schemas-microsoft-com:vml" Requires="v">
                  <p:oleObj name="Microsoft 公式 3.0" r:id="rId6" imgW="1079280" imgH="203040" progId="Equation.3">
                    <p:embed/>
                  </p:oleObj>
                </mc:Choice>
                <mc:Fallback>
                  <p:oleObj name="Microsoft 公式 3.0" r:id="rId6" imgW="1079280" imgH="203040" progId="Equation.3">
                    <p:embed/>
                    <p:pic>
                      <p:nvPicPr>
                        <p:cNvPr id="10" name="Object 16">
                          <a:extLst>
                            <a:ext uri="{FF2B5EF4-FFF2-40B4-BE49-F238E27FC236}">
                              <a16:creationId xmlns:a16="http://schemas.microsoft.com/office/drawing/2014/main" id="{6C5C82CF-ECDD-4927-81C1-56BC16BDA9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6314" y="2043825"/>
                          <a:ext cx="2282609" cy="41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7">
              <a:extLst>
                <a:ext uri="{FF2B5EF4-FFF2-40B4-BE49-F238E27FC236}">
                  <a16:creationId xmlns:a16="http://schemas.microsoft.com/office/drawing/2014/main" id="{AC67468E-16C7-49DD-AAD8-17C2A532DC27}"/>
                </a:ext>
              </a:extLst>
            </p:cNvPr>
            <p:cNvSpPr>
              <a:spLocks noChangeArrowheads="1"/>
            </p:cNvSpPr>
            <p:nvPr/>
          </p:nvSpPr>
          <p:spPr bwMode="auto">
            <a:xfrm>
              <a:off x="3888423" y="1974273"/>
              <a:ext cx="213945" cy="960120"/>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3200"/>
                <a:t>{</a:t>
              </a:r>
            </a:p>
          </p:txBody>
        </p:sp>
        <p:sp>
          <p:nvSpPr>
            <p:cNvPr id="13" name="Rectangle 18">
              <a:extLst>
                <a:ext uri="{FF2B5EF4-FFF2-40B4-BE49-F238E27FC236}">
                  <a16:creationId xmlns:a16="http://schemas.microsoft.com/office/drawing/2014/main" id="{FCB4608B-79E5-4758-9E27-126D1F0D56AC}"/>
                </a:ext>
              </a:extLst>
            </p:cNvPr>
            <p:cNvSpPr>
              <a:spLocks noChangeArrowheads="1"/>
            </p:cNvSpPr>
            <p:nvPr/>
          </p:nvSpPr>
          <p:spPr bwMode="auto">
            <a:xfrm>
              <a:off x="5244459" y="2523129"/>
              <a:ext cx="427891" cy="205632"/>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t>0</a:t>
              </a:r>
            </a:p>
          </p:txBody>
        </p:sp>
        <p:graphicFrame>
          <p:nvGraphicFramePr>
            <p:cNvPr id="14" name="Object 19">
              <a:extLst>
                <a:ext uri="{FF2B5EF4-FFF2-40B4-BE49-F238E27FC236}">
                  <a16:creationId xmlns:a16="http://schemas.microsoft.com/office/drawing/2014/main" id="{45B6EF61-CCDB-4A01-A240-47828D10CBB3}"/>
                </a:ext>
              </a:extLst>
            </p:cNvPr>
            <p:cNvGraphicFramePr>
              <a:graphicFrameLocks noChangeAspect="1"/>
            </p:cNvGraphicFramePr>
            <p:nvPr/>
          </p:nvGraphicFramePr>
          <p:xfrm>
            <a:off x="7028387" y="1974273"/>
            <a:ext cx="784991" cy="335664"/>
          </p:xfrm>
          <a:graphic>
            <a:graphicData uri="http://schemas.openxmlformats.org/presentationml/2006/ole">
              <mc:AlternateContent xmlns:mc="http://schemas.openxmlformats.org/markup-compatibility/2006">
                <mc:Choice xmlns:v="urn:schemas-microsoft-com:vml" Requires="v">
                  <p:oleObj name="公式" r:id="rId8" imgW="457200" imgH="203040" progId="Equation.3">
                    <p:embed/>
                  </p:oleObj>
                </mc:Choice>
                <mc:Fallback>
                  <p:oleObj name="公式" r:id="rId8" imgW="457200" imgH="203040" progId="Equation.3">
                    <p:embed/>
                    <p:pic>
                      <p:nvPicPr>
                        <p:cNvPr id="14" name="Object 19">
                          <a:extLst>
                            <a:ext uri="{FF2B5EF4-FFF2-40B4-BE49-F238E27FC236}">
                              <a16:creationId xmlns:a16="http://schemas.microsoft.com/office/drawing/2014/main" id="{45B6EF61-CCDB-4A01-A240-47828D10CB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8387" y="1974273"/>
                          <a:ext cx="784991" cy="33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20">
              <a:extLst>
                <a:ext uri="{FF2B5EF4-FFF2-40B4-BE49-F238E27FC236}">
                  <a16:creationId xmlns:a16="http://schemas.microsoft.com/office/drawing/2014/main" id="{996FFD51-DF48-448D-A104-05A64D9FAE78}"/>
                </a:ext>
              </a:extLst>
            </p:cNvPr>
            <p:cNvGraphicFramePr>
              <a:graphicFrameLocks noChangeAspect="1"/>
            </p:cNvGraphicFramePr>
            <p:nvPr/>
          </p:nvGraphicFramePr>
          <p:xfrm>
            <a:off x="7028387" y="2450553"/>
            <a:ext cx="784991" cy="335664"/>
          </p:xfrm>
          <a:graphic>
            <a:graphicData uri="http://schemas.openxmlformats.org/presentationml/2006/ole">
              <mc:AlternateContent xmlns:mc="http://schemas.openxmlformats.org/markup-compatibility/2006">
                <mc:Choice xmlns:v="urn:schemas-microsoft-com:vml" Requires="v">
                  <p:oleObj name="公式" r:id="rId10" imgW="457200" imgH="203040" progId="Equation.3">
                    <p:embed/>
                  </p:oleObj>
                </mc:Choice>
                <mc:Fallback>
                  <p:oleObj name="公式" r:id="rId10" imgW="457200" imgH="203040" progId="Equation.3">
                    <p:embed/>
                    <p:pic>
                      <p:nvPicPr>
                        <p:cNvPr id="18" name="Object 20">
                          <a:extLst>
                            <a:ext uri="{FF2B5EF4-FFF2-40B4-BE49-F238E27FC236}">
                              <a16:creationId xmlns:a16="http://schemas.microsoft.com/office/drawing/2014/main" id="{996FFD51-DF48-448D-A104-05A64D9FAE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8387" y="2450553"/>
                          <a:ext cx="784991" cy="33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5">
              <a:extLst>
                <a:ext uri="{FF2B5EF4-FFF2-40B4-BE49-F238E27FC236}">
                  <a16:creationId xmlns:a16="http://schemas.microsoft.com/office/drawing/2014/main" id="{3C076542-39A8-409E-955E-F71ED7E8FED6}"/>
                </a:ext>
              </a:extLst>
            </p:cNvPr>
            <p:cNvGraphicFramePr>
              <a:graphicFrameLocks noChangeAspect="1"/>
            </p:cNvGraphicFramePr>
            <p:nvPr/>
          </p:nvGraphicFramePr>
          <p:xfrm>
            <a:off x="1247653" y="2898589"/>
            <a:ext cx="4775446" cy="520538"/>
          </p:xfrm>
          <a:graphic>
            <a:graphicData uri="http://schemas.openxmlformats.org/presentationml/2006/ole">
              <mc:AlternateContent xmlns:mc="http://schemas.openxmlformats.org/markup-compatibility/2006">
                <mc:Choice xmlns:v="urn:schemas-microsoft-com:vml" Requires="v">
                  <p:oleObj name="公式" r:id="rId12" imgW="2095200" imgH="228600" progId="Equation.3">
                    <p:embed/>
                  </p:oleObj>
                </mc:Choice>
                <mc:Fallback>
                  <p:oleObj name="公式" r:id="rId12" imgW="2095200" imgH="228600" progId="Equation.3">
                    <p:embed/>
                    <p:pic>
                      <p:nvPicPr>
                        <p:cNvPr id="20" name="Object 25">
                          <a:extLst>
                            <a:ext uri="{FF2B5EF4-FFF2-40B4-BE49-F238E27FC236}">
                              <a16:creationId xmlns:a16="http://schemas.microsoft.com/office/drawing/2014/main" id="{3C076542-39A8-409E-955E-F71ED7E8FE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7653" y="2898589"/>
                          <a:ext cx="4775446" cy="520538"/>
                        </a:xfrm>
                        <a:prstGeom prst="rect">
                          <a:avLst/>
                        </a:prstGeom>
                        <a:noFill/>
                        <a:ln>
                          <a:noFill/>
                        </a:ln>
                        <a:effectLst/>
                      </p:spPr>
                    </p:pic>
                  </p:oleObj>
                </mc:Fallback>
              </mc:AlternateContent>
            </a:graphicData>
          </a:graphic>
        </p:graphicFrame>
        <p:graphicFrame>
          <p:nvGraphicFramePr>
            <p:cNvPr id="21" name="Object 27">
              <a:extLst>
                <a:ext uri="{FF2B5EF4-FFF2-40B4-BE49-F238E27FC236}">
                  <a16:creationId xmlns:a16="http://schemas.microsoft.com/office/drawing/2014/main" id="{3B6F143C-76CB-43C7-95C5-53947704B8F3}"/>
                </a:ext>
              </a:extLst>
            </p:cNvPr>
            <p:cNvGraphicFramePr>
              <a:graphicFrameLocks noChangeAspect="1"/>
            </p:cNvGraphicFramePr>
            <p:nvPr/>
          </p:nvGraphicFramePr>
          <p:xfrm>
            <a:off x="1247653" y="1553947"/>
            <a:ext cx="1939925" cy="454025"/>
          </p:xfrm>
          <a:graphic>
            <a:graphicData uri="http://schemas.openxmlformats.org/presentationml/2006/ole">
              <mc:AlternateContent xmlns:mc="http://schemas.openxmlformats.org/markup-compatibility/2006">
                <mc:Choice xmlns:v="urn:schemas-microsoft-com:vml" Requires="v">
                  <p:oleObj name="Equation" r:id="rId14" imgW="812520" imgH="190440" progId="Equation.DSMT4">
                    <p:embed/>
                  </p:oleObj>
                </mc:Choice>
                <mc:Fallback>
                  <p:oleObj name="Equation" r:id="rId14" imgW="812520" imgH="190440" progId="Equation.DSMT4">
                    <p:embed/>
                    <p:pic>
                      <p:nvPicPr>
                        <p:cNvPr id="21" name="Object 27">
                          <a:extLst>
                            <a:ext uri="{FF2B5EF4-FFF2-40B4-BE49-F238E27FC236}">
                              <a16:creationId xmlns:a16="http://schemas.microsoft.com/office/drawing/2014/main" id="{3B6F143C-76CB-43C7-95C5-53947704B8F3}"/>
                            </a:ext>
                          </a:extLst>
                        </p:cNvPr>
                        <p:cNvPicPr>
                          <a:picLocks noChangeAspect="1" noChangeArrowheads="1"/>
                        </p:cNvPicPr>
                        <p:nvPr/>
                      </p:nvPicPr>
                      <p:blipFill>
                        <a:blip r:embed="rId15"/>
                        <a:srcRect/>
                        <a:stretch>
                          <a:fillRect/>
                        </a:stretch>
                      </p:blipFill>
                      <p:spPr bwMode="auto">
                        <a:xfrm>
                          <a:off x="1247653" y="1553947"/>
                          <a:ext cx="1939925" cy="454025"/>
                        </a:xfrm>
                        <a:prstGeom prst="rect">
                          <a:avLst/>
                        </a:prstGeom>
                        <a:noFill/>
                        <a:ln>
                          <a:noFill/>
                        </a:ln>
                        <a:effectLst/>
                      </p:spPr>
                    </p:pic>
                  </p:oleObj>
                </mc:Fallback>
              </mc:AlternateContent>
            </a:graphicData>
          </a:graphic>
        </p:graphicFrame>
      </p:grpSp>
      <p:grpSp>
        <p:nvGrpSpPr>
          <p:cNvPr id="3" name="组合 2">
            <a:extLst>
              <a:ext uri="{FF2B5EF4-FFF2-40B4-BE49-F238E27FC236}">
                <a16:creationId xmlns:a16="http://schemas.microsoft.com/office/drawing/2014/main" id="{DDD7BF3C-2A20-4065-82E6-0903C5326E11}"/>
              </a:ext>
            </a:extLst>
          </p:cNvPr>
          <p:cNvGrpSpPr/>
          <p:nvPr/>
        </p:nvGrpSpPr>
        <p:grpSpPr>
          <a:xfrm>
            <a:off x="1567743" y="3553696"/>
            <a:ext cx="6708364" cy="2400300"/>
            <a:chOff x="2273421" y="3651885"/>
            <a:chExt cx="6708364" cy="2400300"/>
          </a:xfrm>
        </p:grpSpPr>
        <p:sp>
          <p:nvSpPr>
            <p:cNvPr id="23" name="Rectangle 28">
              <a:extLst>
                <a:ext uri="{FF2B5EF4-FFF2-40B4-BE49-F238E27FC236}">
                  <a16:creationId xmlns:a16="http://schemas.microsoft.com/office/drawing/2014/main" id="{BDF72AA6-F3BA-45A0-A4FE-1F52CACEBD4A}"/>
                </a:ext>
              </a:extLst>
            </p:cNvPr>
            <p:cNvSpPr>
              <a:spLocks noChangeArrowheads="1"/>
            </p:cNvSpPr>
            <p:nvPr/>
          </p:nvSpPr>
          <p:spPr bwMode="auto">
            <a:xfrm>
              <a:off x="2273421" y="3727208"/>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a:p>
          </p:txBody>
        </p:sp>
        <p:sp>
          <p:nvSpPr>
            <p:cNvPr id="24" name="Rectangle 29">
              <a:extLst>
                <a:ext uri="{FF2B5EF4-FFF2-40B4-BE49-F238E27FC236}">
                  <a16:creationId xmlns:a16="http://schemas.microsoft.com/office/drawing/2014/main" id="{CA1FA2D4-55A9-4801-A17A-72DCFEF1AB42}"/>
                </a:ext>
              </a:extLst>
            </p:cNvPr>
            <p:cNvSpPr>
              <a:spLocks noChangeArrowheads="1"/>
            </p:cNvSpPr>
            <p:nvPr/>
          </p:nvSpPr>
          <p:spPr bwMode="auto">
            <a:xfrm>
              <a:off x="3230551" y="3727208"/>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a:p>
          </p:txBody>
        </p:sp>
        <p:sp>
          <p:nvSpPr>
            <p:cNvPr id="25" name="Rectangle 30">
              <a:extLst>
                <a:ext uri="{FF2B5EF4-FFF2-40B4-BE49-F238E27FC236}">
                  <a16:creationId xmlns:a16="http://schemas.microsoft.com/office/drawing/2014/main" id="{791CD5AF-9861-4458-ACFE-BEEBCF91B334}"/>
                </a:ext>
              </a:extLst>
            </p:cNvPr>
            <p:cNvSpPr>
              <a:spLocks noChangeArrowheads="1"/>
            </p:cNvSpPr>
            <p:nvPr/>
          </p:nvSpPr>
          <p:spPr bwMode="auto">
            <a:xfrm>
              <a:off x="4189795" y="3727208"/>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400"/>
            </a:p>
          </p:txBody>
        </p:sp>
        <p:sp>
          <p:nvSpPr>
            <p:cNvPr id="26" name="Rectangle 31">
              <a:extLst>
                <a:ext uri="{FF2B5EF4-FFF2-40B4-BE49-F238E27FC236}">
                  <a16:creationId xmlns:a16="http://schemas.microsoft.com/office/drawing/2014/main" id="{74747351-75A0-4E9A-842E-6135FD44151A}"/>
                </a:ext>
              </a:extLst>
            </p:cNvPr>
            <p:cNvSpPr>
              <a:spLocks noChangeArrowheads="1"/>
            </p:cNvSpPr>
            <p:nvPr/>
          </p:nvSpPr>
          <p:spPr bwMode="auto">
            <a:xfrm>
              <a:off x="5149038" y="3727208"/>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1400" dirty="0"/>
            </a:p>
          </p:txBody>
        </p:sp>
        <p:sp>
          <p:nvSpPr>
            <p:cNvPr id="27" name="Rectangle 32">
              <a:extLst>
                <a:ext uri="{FF2B5EF4-FFF2-40B4-BE49-F238E27FC236}">
                  <a16:creationId xmlns:a16="http://schemas.microsoft.com/office/drawing/2014/main" id="{C43A8552-41B8-4191-A7DB-75034FF261E8}"/>
                </a:ext>
              </a:extLst>
            </p:cNvPr>
            <p:cNvSpPr>
              <a:spLocks noChangeArrowheads="1"/>
            </p:cNvSpPr>
            <p:nvPr/>
          </p:nvSpPr>
          <p:spPr bwMode="auto">
            <a:xfrm>
              <a:off x="6108281" y="3727208"/>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33">
              <a:extLst>
                <a:ext uri="{FF2B5EF4-FFF2-40B4-BE49-F238E27FC236}">
                  <a16:creationId xmlns:a16="http://schemas.microsoft.com/office/drawing/2014/main" id="{C6432474-F6B8-4C51-A38E-92A8DF53FA74}"/>
                </a:ext>
              </a:extLst>
            </p:cNvPr>
            <p:cNvSpPr>
              <a:spLocks noChangeArrowheads="1"/>
            </p:cNvSpPr>
            <p:nvPr/>
          </p:nvSpPr>
          <p:spPr bwMode="auto">
            <a:xfrm>
              <a:off x="7065411" y="3727208"/>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Rectangle 34">
              <a:extLst>
                <a:ext uri="{FF2B5EF4-FFF2-40B4-BE49-F238E27FC236}">
                  <a16:creationId xmlns:a16="http://schemas.microsoft.com/office/drawing/2014/main" id="{EB8002FC-BA8C-4F04-9A52-FB0694FCFE8F}"/>
                </a:ext>
              </a:extLst>
            </p:cNvPr>
            <p:cNvSpPr>
              <a:spLocks noChangeArrowheads="1"/>
            </p:cNvSpPr>
            <p:nvPr/>
          </p:nvSpPr>
          <p:spPr bwMode="auto">
            <a:xfrm>
              <a:off x="8024655" y="3727208"/>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35">
              <a:extLst>
                <a:ext uri="{FF2B5EF4-FFF2-40B4-BE49-F238E27FC236}">
                  <a16:creationId xmlns:a16="http://schemas.microsoft.com/office/drawing/2014/main" id="{C74B9D21-59F2-42E0-8E88-4ACC1193B69C}"/>
                </a:ext>
              </a:extLst>
            </p:cNvPr>
            <p:cNvSpPr>
              <a:spLocks noChangeArrowheads="1"/>
            </p:cNvSpPr>
            <p:nvPr/>
          </p:nvSpPr>
          <p:spPr bwMode="auto">
            <a:xfrm>
              <a:off x="2273421" y="4058630"/>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4</a:t>
              </a:r>
            </a:p>
          </p:txBody>
        </p:sp>
        <p:sp>
          <p:nvSpPr>
            <p:cNvPr id="31" name="Rectangle 36">
              <a:extLst>
                <a:ext uri="{FF2B5EF4-FFF2-40B4-BE49-F238E27FC236}">
                  <a16:creationId xmlns:a16="http://schemas.microsoft.com/office/drawing/2014/main" id="{7CB9926B-072E-4E3D-B46D-D7328AC58D0E}"/>
                </a:ext>
              </a:extLst>
            </p:cNvPr>
            <p:cNvSpPr>
              <a:spLocks noChangeArrowheads="1"/>
            </p:cNvSpPr>
            <p:nvPr/>
          </p:nvSpPr>
          <p:spPr bwMode="auto">
            <a:xfrm>
              <a:off x="2273421" y="4390053"/>
              <a:ext cx="957130"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4</a:t>
              </a:r>
            </a:p>
          </p:txBody>
        </p:sp>
        <p:sp>
          <p:nvSpPr>
            <p:cNvPr id="32" name="Rectangle 37">
              <a:extLst>
                <a:ext uri="{FF2B5EF4-FFF2-40B4-BE49-F238E27FC236}">
                  <a16:creationId xmlns:a16="http://schemas.microsoft.com/office/drawing/2014/main" id="{57AABB49-57D5-4CB5-8D33-48213048697D}"/>
                </a:ext>
              </a:extLst>
            </p:cNvPr>
            <p:cNvSpPr>
              <a:spLocks noChangeArrowheads="1"/>
            </p:cNvSpPr>
            <p:nvPr/>
          </p:nvSpPr>
          <p:spPr bwMode="auto">
            <a:xfrm>
              <a:off x="2273421" y="4723149"/>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5</a:t>
              </a:r>
            </a:p>
          </p:txBody>
        </p:sp>
        <p:sp>
          <p:nvSpPr>
            <p:cNvPr id="33" name="Rectangle 38">
              <a:extLst>
                <a:ext uri="{FF2B5EF4-FFF2-40B4-BE49-F238E27FC236}">
                  <a16:creationId xmlns:a16="http://schemas.microsoft.com/office/drawing/2014/main" id="{CB3903C8-BCE1-4E54-BBF5-4F9ED9AEBDD7}"/>
                </a:ext>
              </a:extLst>
            </p:cNvPr>
            <p:cNvSpPr>
              <a:spLocks noChangeArrowheads="1"/>
            </p:cNvSpPr>
            <p:nvPr/>
          </p:nvSpPr>
          <p:spPr bwMode="auto">
            <a:xfrm>
              <a:off x="2273421" y="505457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dirty="0">
                  <a:solidFill>
                    <a:srgbClr val="FF0000"/>
                  </a:solidFill>
                </a:rPr>
                <a:t>5</a:t>
              </a:r>
            </a:p>
          </p:txBody>
        </p:sp>
        <p:sp>
          <p:nvSpPr>
            <p:cNvPr id="34" name="Rectangle 39">
              <a:extLst>
                <a:ext uri="{FF2B5EF4-FFF2-40B4-BE49-F238E27FC236}">
                  <a16:creationId xmlns:a16="http://schemas.microsoft.com/office/drawing/2014/main" id="{5D1ABDD5-6656-4D9C-A306-1F342AEF4DA3}"/>
                </a:ext>
              </a:extLst>
            </p:cNvPr>
            <p:cNvSpPr>
              <a:spLocks noChangeArrowheads="1"/>
            </p:cNvSpPr>
            <p:nvPr/>
          </p:nvSpPr>
          <p:spPr bwMode="auto">
            <a:xfrm>
              <a:off x="2273421" y="538934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dirty="0">
                  <a:solidFill>
                    <a:srgbClr val="0070C0"/>
                  </a:solidFill>
                </a:rPr>
                <a:t>3</a:t>
              </a:r>
            </a:p>
          </p:txBody>
        </p:sp>
        <p:sp>
          <p:nvSpPr>
            <p:cNvPr id="35" name="Rectangle 40">
              <a:extLst>
                <a:ext uri="{FF2B5EF4-FFF2-40B4-BE49-F238E27FC236}">
                  <a16:creationId xmlns:a16="http://schemas.microsoft.com/office/drawing/2014/main" id="{F13FF560-63AB-4B7C-94FC-DEB01E43BE93}"/>
                </a:ext>
              </a:extLst>
            </p:cNvPr>
            <p:cNvSpPr>
              <a:spLocks noChangeArrowheads="1"/>
            </p:cNvSpPr>
            <p:nvPr/>
          </p:nvSpPr>
          <p:spPr bwMode="auto">
            <a:xfrm>
              <a:off x="2273421" y="5720763"/>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7</a:t>
              </a:r>
            </a:p>
          </p:txBody>
        </p:sp>
        <p:sp>
          <p:nvSpPr>
            <p:cNvPr id="36" name="Rectangle 42">
              <a:extLst>
                <a:ext uri="{FF2B5EF4-FFF2-40B4-BE49-F238E27FC236}">
                  <a16:creationId xmlns:a16="http://schemas.microsoft.com/office/drawing/2014/main" id="{E1B6A1F3-35E5-4B1A-846C-ADA9160F0D91}"/>
                </a:ext>
              </a:extLst>
            </p:cNvPr>
            <p:cNvSpPr>
              <a:spLocks noChangeArrowheads="1"/>
            </p:cNvSpPr>
            <p:nvPr/>
          </p:nvSpPr>
          <p:spPr bwMode="auto">
            <a:xfrm>
              <a:off x="4189795" y="4058630"/>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6</a:t>
              </a:r>
            </a:p>
          </p:txBody>
        </p:sp>
        <p:sp>
          <p:nvSpPr>
            <p:cNvPr id="37" name="Rectangle 43">
              <a:extLst>
                <a:ext uri="{FF2B5EF4-FFF2-40B4-BE49-F238E27FC236}">
                  <a16:creationId xmlns:a16="http://schemas.microsoft.com/office/drawing/2014/main" id="{A9332F7B-EFA9-436B-A8F0-5FDD7A464296}"/>
                </a:ext>
              </a:extLst>
            </p:cNvPr>
            <p:cNvSpPr>
              <a:spLocks noChangeArrowheads="1"/>
            </p:cNvSpPr>
            <p:nvPr/>
          </p:nvSpPr>
          <p:spPr bwMode="auto">
            <a:xfrm>
              <a:off x="5149038" y="4058630"/>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a:t>
              </a:r>
            </a:p>
          </p:txBody>
        </p:sp>
        <p:sp>
          <p:nvSpPr>
            <p:cNvPr id="38" name="Rectangle 44">
              <a:extLst>
                <a:ext uri="{FF2B5EF4-FFF2-40B4-BE49-F238E27FC236}">
                  <a16:creationId xmlns:a16="http://schemas.microsoft.com/office/drawing/2014/main" id="{3B553794-668A-4F48-94A1-8CE882C4BFDA}"/>
                </a:ext>
              </a:extLst>
            </p:cNvPr>
            <p:cNvSpPr>
              <a:spLocks noChangeArrowheads="1"/>
            </p:cNvSpPr>
            <p:nvPr/>
          </p:nvSpPr>
          <p:spPr bwMode="auto">
            <a:xfrm>
              <a:off x="6108281" y="4058630"/>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latin typeface="宋体" panose="02010600030101010101" pitchFamily="2" charset="-122"/>
                </a:rPr>
                <a:t>8</a:t>
              </a:r>
            </a:p>
          </p:txBody>
        </p:sp>
        <p:sp>
          <p:nvSpPr>
            <p:cNvPr id="39" name="Rectangle 45">
              <a:extLst>
                <a:ext uri="{FF2B5EF4-FFF2-40B4-BE49-F238E27FC236}">
                  <a16:creationId xmlns:a16="http://schemas.microsoft.com/office/drawing/2014/main" id="{23EF7057-913D-4745-BC96-0D18EDE5389C}"/>
                </a:ext>
              </a:extLst>
            </p:cNvPr>
            <p:cNvSpPr>
              <a:spLocks noChangeArrowheads="1"/>
            </p:cNvSpPr>
            <p:nvPr/>
          </p:nvSpPr>
          <p:spPr bwMode="auto">
            <a:xfrm>
              <a:off x="7065411" y="4058630"/>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16</a:t>
              </a:r>
            </a:p>
          </p:txBody>
        </p:sp>
        <p:sp>
          <p:nvSpPr>
            <p:cNvPr id="40" name="Rectangle 46">
              <a:extLst>
                <a:ext uri="{FF2B5EF4-FFF2-40B4-BE49-F238E27FC236}">
                  <a16:creationId xmlns:a16="http://schemas.microsoft.com/office/drawing/2014/main" id="{32C2115C-9324-476F-99FC-7B474D18CA71}"/>
                </a:ext>
              </a:extLst>
            </p:cNvPr>
            <p:cNvSpPr>
              <a:spLocks noChangeArrowheads="1"/>
            </p:cNvSpPr>
            <p:nvPr/>
          </p:nvSpPr>
          <p:spPr bwMode="auto">
            <a:xfrm>
              <a:off x="8024655" y="4058630"/>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12</a:t>
              </a:r>
            </a:p>
          </p:txBody>
        </p:sp>
        <p:sp>
          <p:nvSpPr>
            <p:cNvPr id="41" name="Rectangle 47">
              <a:extLst>
                <a:ext uri="{FF2B5EF4-FFF2-40B4-BE49-F238E27FC236}">
                  <a16:creationId xmlns:a16="http://schemas.microsoft.com/office/drawing/2014/main" id="{9EB4B1B7-38FC-4382-B658-EB1EE684E0CD}"/>
                </a:ext>
              </a:extLst>
            </p:cNvPr>
            <p:cNvSpPr>
              <a:spLocks noChangeArrowheads="1"/>
            </p:cNvSpPr>
            <p:nvPr/>
          </p:nvSpPr>
          <p:spPr bwMode="auto">
            <a:xfrm>
              <a:off x="3230551" y="4058630"/>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8</a:t>
              </a:r>
            </a:p>
          </p:txBody>
        </p:sp>
        <p:sp>
          <p:nvSpPr>
            <p:cNvPr id="42" name="Rectangle 48">
              <a:extLst>
                <a:ext uri="{FF2B5EF4-FFF2-40B4-BE49-F238E27FC236}">
                  <a16:creationId xmlns:a16="http://schemas.microsoft.com/office/drawing/2014/main" id="{05A4E906-08A0-4EA1-9BBC-AC67BAEB4CBC}"/>
                </a:ext>
              </a:extLst>
            </p:cNvPr>
            <p:cNvSpPr>
              <a:spLocks noChangeArrowheads="1"/>
            </p:cNvSpPr>
            <p:nvPr/>
          </p:nvSpPr>
          <p:spPr bwMode="auto">
            <a:xfrm>
              <a:off x="3230551" y="4390053"/>
              <a:ext cx="959243"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5</a:t>
              </a:r>
            </a:p>
          </p:txBody>
        </p:sp>
        <p:sp>
          <p:nvSpPr>
            <p:cNvPr id="43" name="Rectangle 49">
              <a:extLst>
                <a:ext uri="{FF2B5EF4-FFF2-40B4-BE49-F238E27FC236}">
                  <a16:creationId xmlns:a16="http://schemas.microsoft.com/office/drawing/2014/main" id="{0DB0768B-8385-4BEE-B897-F377F3CCDE0D}"/>
                </a:ext>
              </a:extLst>
            </p:cNvPr>
            <p:cNvSpPr>
              <a:spLocks noChangeArrowheads="1"/>
            </p:cNvSpPr>
            <p:nvPr/>
          </p:nvSpPr>
          <p:spPr bwMode="auto">
            <a:xfrm>
              <a:off x="4189795" y="4390053"/>
              <a:ext cx="957130"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6</a:t>
              </a:r>
            </a:p>
          </p:txBody>
        </p:sp>
        <p:sp>
          <p:nvSpPr>
            <p:cNvPr id="44" name="Rectangle 50">
              <a:extLst>
                <a:ext uri="{FF2B5EF4-FFF2-40B4-BE49-F238E27FC236}">
                  <a16:creationId xmlns:a16="http://schemas.microsoft.com/office/drawing/2014/main" id="{F2588F2A-5512-4B9D-9D80-8F00ACE29B15}"/>
                </a:ext>
              </a:extLst>
            </p:cNvPr>
            <p:cNvSpPr>
              <a:spLocks noChangeArrowheads="1"/>
            </p:cNvSpPr>
            <p:nvPr/>
          </p:nvSpPr>
          <p:spPr bwMode="auto">
            <a:xfrm>
              <a:off x="5149038" y="4390053"/>
              <a:ext cx="959243"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5</a:t>
              </a:r>
            </a:p>
          </p:txBody>
        </p:sp>
        <p:sp>
          <p:nvSpPr>
            <p:cNvPr id="45" name="Rectangle 51">
              <a:extLst>
                <a:ext uri="{FF2B5EF4-FFF2-40B4-BE49-F238E27FC236}">
                  <a16:creationId xmlns:a16="http://schemas.microsoft.com/office/drawing/2014/main" id="{90F311DA-910B-4C84-B8A9-A33E21DA8C9A}"/>
                </a:ext>
              </a:extLst>
            </p:cNvPr>
            <p:cNvSpPr>
              <a:spLocks noChangeArrowheads="1"/>
            </p:cNvSpPr>
            <p:nvPr/>
          </p:nvSpPr>
          <p:spPr bwMode="auto">
            <a:xfrm>
              <a:off x="6108281" y="4390053"/>
              <a:ext cx="957130"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20</a:t>
              </a:r>
            </a:p>
          </p:txBody>
        </p:sp>
        <p:sp>
          <p:nvSpPr>
            <p:cNvPr id="46" name="Rectangle 52">
              <a:extLst>
                <a:ext uri="{FF2B5EF4-FFF2-40B4-BE49-F238E27FC236}">
                  <a16:creationId xmlns:a16="http://schemas.microsoft.com/office/drawing/2014/main" id="{088D4688-838E-4709-AEA9-DB94CA11387B}"/>
                </a:ext>
              </a:extLst>
            </p:cNvPr>
            <p:cNvSpPr>
              <a:spLocks noChangeArrowheads="1"/>
            </p:cNvSpPr>
            <p:nvPr/>
          </p:nvSpPr>
          <p:spPr bwMode="auto">
            <a:xfrm>
              <a:off x="7065411" y="4390053"/>
              <a:ext cx="959243"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25</a:t>
              </a:r>
            </a:p>
          </p:txBody>
        </p:sp>
        <p:sp>
          <p:nvSpPr>
            <p:cNvPr id="47" name="Rectangle 53">
              <a:extLst>
                <a:ext uri="{FF2B5EF4-FFF2-40B4-BE49-F238E27FC236}">
                  <a16:creationId xmlns:a16="http://schemas.microsoft.com/office/drawing/2014/main" id="{85405BE7-C7D3-4E00-84BF-DD3B35A474DD}"/>
                </a:ext>
              </a:extLst>
            </p:cNvPr>
            <p:cNvSpPr>
              <a:spLocks noChangeArrowheads="1"/>
            </p:cNvSpPr>
            <p:nvPr/>
          </p:nvSpPr>
          <p:spPr bwMode="auto">
            <a:xfrm>
              <a:off x="8024655" y="4390053"/>
              <a:ext cx="957130" cy="33309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30</a:t>
              </a:r>
            </a:p>
          </p:txBody>
        </p:sp>
        <p:sp>
          <p:nvSpPr>
            <p:cNvPr id="48" name="Rectangle 54">
              <a:extLst>
                <a:ext uri="{FF2B5EF4-FFF2-40B4-BE49-F238E27FC236}">
                  <a16:creationId xmlns:a16="http://schemas.microsoft.com/office/drawing/2014/main" id="{57FF9DEA-2233-4068-93AF-C663C489B026}"/>
                </a:ext>
              </a:extLst>
            </p:cNvPr>
            <p:cNvSpPr>
              <a:spLocks noChangeArrowheads="1"/>
            </p:cNvSpPr>
            <p:nvPr/>
          </p:nvSpPr>
          <p:spPr bwMode="auto">
            <a:xfrm>
              <a:off x="3230551" y="4723149"/>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5</a:t>
              </a:r>
            </a:p>
          </p:txBody>
        </p:sp>
        <p:sp>
          <p:nvSpPr>
            <p:cNvPr id="49" name="Rectangle 55">
              <a:extLst>
                <a:ext uri="{FF2B5EF4-FFF2-40B4-BE49-F238E27FC236}">
                  <a16:creationId xmlns:a16="http://schemas.microsoft.com/office/drawing/2014/main" id="{760C21FC-33A4-427B-BA2D-8A46D076B69F}"/>
                </a:ext>
              </a:extLst>
            </p:cNvPr>
            <p:cNvSpPr>
              <a:spLocks noChangeArrowheads="1"/>
            </p:cNvSpPr>
            <p:nvPr/>
          </p:nvSpPr>
          <p:spPr bwMode="auto">
            <a:xfrm>
              <a:off x="4189795" y="4723149"/>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6</a:t>
              </a:r>
            </a:p>
          </p:txBody>
        </p:sp>
        <p:sp>
          <p:nvSpPr>
            <p:cNvPr id="50" name="Rectangle 56">
              <a:extLst>
                <a:ext uri="{FF2B5EF4-FFF2-40B4-BE49-F238E27FC236}">
                  <a16:creationId xmlns:a16="http://schemas.microsoft.com/office/drawing/2014/main" id="{99944545-C5D0-42F2-A777-C54C45514EC6}"/>
                </a:ext>
              </a:extLst>
            </p:cNvPr>
            <p:cNvSpPr>
              <a:spLocks noChangeArrowheads="1"/>
            </p:cNvSpPr>
            <p:nvPr/>
          </p:nvSpPr>
          <p:spPr bwMode="auto">
            <a:xfrm>
              <a:off x="5149038" y="4723149"/>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4</a:t>
              </a:r>
            </a:p>
          </p:txBody>
        </p:sp>
        <p:sp>
          <p:nvSpPr>
            <p:cNvPr id="51" name="Rectangle 57">
              <a:extLst>
                <a:ext uri="{FF2B5EF4-FFF2-40B4-BE49-F238E27FC236}">
                  <a16:creationId xmlns:a16="http://schemas.microsoft.com/office/drawing/2014/main" id="{F87AC1B3-02F2-4138-A769-1259EFAD5A9C}"/>
                </a:ext>
              </a:extLst>
            </p:cNvPr>
            <p:cNvSpPr>
              <a:spLocks noChangeArrowheads="1"/>
            </p:cNvSpPr>
            <p:nvPr/>
          </p:nvSpPr>
          <p:spPr bwMode="auto">
            <a:xfrm>
              <a:off x="6108281" y="4723149"/>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20</a:t>
              </a:r>
            </a:p>
          </p:txBody>
        </p:sp>
        <p:sp>
          <p:nvSpPr>
            <p:cNvPr id="52" name="Rectangle 58">
              <a:extLst>
                <a:ext uri="{FF2B5EF4-FFF2-40B4-BE49-F238E27FC236}">
                  <a16:creationId xmlns:a16="http://schemas.microsoft.com/office/drawing/2014/main" id="{1FCB0FA8-38EB-45B2-B150-F0E20D4FDE37}"/>
                </a:ext>
              </a:extLst>
            </p:cNvPr>
            <p:cNvSpPr>
              <a:spLocks noChangeArrowheads="1"/>
            </p:cNvSpPr>
            <p:nvPr/>
          </p:nvSpPr>
          <p:spPr bwMode="auto">
            <a:xfrm>
              <a:off x="7065411" y="4723149"/>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20</a:t>
              </a:r>
            </a:p>
          </p:txBody>
        </p:sp>
        <p:sp>
          <p:nvSpPr>
            <p:cNvPr id="53" name="Rectangle 59">
              <a:extLst>
                <a:ext uri="{FF2B5EF4-FFF2-40B4-BE49-F238E27FC236}">
                  <a16:creationId xmlns:a16="http://schemas.microsoft.com/office/drawing/2014/main" id="{217C3BA1-E9CB-4747-90CB-40E1B76ABA57}"/>
                </a:ext>
              </a:extLst>
            </p:cNvPr>
            <p:cNvSpPr>
              <a:spLocks noChangeArrowheads="1"/>
            </p:cNvSpPr>
            <p:nvPr/>
          </p:nvSpPr>
          <p:spPr bwMode="auto">
            <a:xfrm>
              <a:off x="8024655" y="4723149"/>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24</a:t>
              </a:r>
            </a:p>
          </p:txBody>
        </p:sp>
        <p:sp>
          <p:nvSpPr>
            <p:cNvPr id="54" name="Rectangle 60">
              <a:extLst>
                <a:ext uri="{FF2B5EF4-FFF2-40B4-BE49-F238E27FC236}">
                  <a16:creationId xmlns:a16="http://schemas.microsoft.com/office/drawing/2014/main" id="{29FC67CC-F96C-4EB5-9A29-4256F19A7ED9}"/>
                </a:ext>
              </a:extLst>
            </p:cNvPr>
            <p:cNvSpPr>
              <a:spLocks noChangeArrowheads="1"/>
            </p:cNvSpPr>
            <p:nvPr/>
          </p:nvSpPr>
          <p:spPr bwMode="auto">
            <a:xfrm>
              <a:off x="3230551" y="5054571"/>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dirty="0">
                  <a:solidFill>
                    <a:srgbClr val="FF0000"/>
                  </a:solidFill>
                </a:rPr>
                <a:t>5</a:t>
              </a:r>
            </a:p>
          </p:txBody>
        </p:sp>
        <p:sp>
          <p:nvSpPr>
            <p:cNvPr id="55" name="Rectangle 61">
              <a:extLst>
                <a:ext uri="{FF2B5EF4-FFF2-40B4-BE49-F238E27FC236}">
                  <a16:creationId xmlns:a16="http://schemas.microsoft.com/office/drawing/2014/main" id="{17C36BC4-D903-4954-AE02-319C8E745D33}"/>
                </a:ext>
              </a:extLst>
            </p:cNvPr>
            <p:cNvSpPr>
              <a:spLocks noChangeArrowheads="1"/>
            </p:cNvSpPr>
            <p:nvPr/>
          </p:nvSpPr>
          <p:spPr bwMode="auto">
            <a:xfrm>
              <a:off x="4189795" y="505457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dirty="0">
                  <a:solidFill>
                    <a:srgbClr val="FF0000"/>
                  </a:solidFill>
                </a:rPr>
                <a:t>5</a:t>
              </a:r>
            </a:p>
          </p:txBody>
        </p:sp>
        <p:sp>
          <p:nvSpPr>
            <p:cNvPr id="56" name="Rectangle 62">
              <a:extLst>
                <a:ext uri="{FF2B5EF4-FFF2-40B4-BE49-F238E27FC236}">
                  <a16:creationId xmlns:a16="http://schemas.microsoft.com/office/drawing/2014/main" id="{FF202F24-674A-4367-AA0D-B89F403DF189}"/>
                </a:ext>
              </a:extLst>
            </p:cNvPr>
            <p:cNvSpPr>
              <a:spLocks noChangeArrowheads="1"/>
            </p:cNvSpPr>
            <p:nvPr/>
          </p:nvSpPr>
          <p:spPr bwMode="auto">
            <a:xfrm>
              <a:off x="5149038" y="5054571"/>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5</a:t>
              </a:r>
            </a:p>
          </p:txBody>
        </p:sp>
        <p:sp>
          <p:nvSpPr>
            <p:cNvPr id="57" name="Rectangle 63">
              <a:extLst>
                <a:ext uri="{FF2B5EF4-FFF2-40B4-BE49-F238E27FC236}">
                  <a16:creationId xmlns:a16="http://schemas.microsoft.com/office/drawing/2014/main" id="{3291DBAC-11FA-4AE2-A1E2-7C606218978B}"/>
                </a:ext>
              </a:extLst>
            </p:cNvPr>
            <p:cNvSpPr>
              <a:spLocks noChangeArrowheads="1"/>
            </p:cNvSpPr>
            <p:nvPr/>
          </p:nvSpPr>
          <p:spPr bwMode="auto">
            <a:xfrm>
              <a:off x="6108281" y="505457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25</a:t>
              </a:r>
            </a:p>
          </p:txBody>
        </p:sp>
        <p:sp>
          <p:nvSpPr>
            <p:cNvPr id="58" name="Rectangle 64">
              <a:extLst>
                <a:ext uri="{FF2B5EF4-FFF2-40B4-BE49-F238E27FC236}">
                  <a16:creationId xmlns:a16="http://schemas.microsoft.com/office/drawing/2014/main" id="{B189D9AC-C789-4A1E-B613-DDFF2764407E}"/>
                </a:ext>
              </a:extLst>
            </p:cNvPr>
            <p:cNvSpPr>
              <a:spLocks noChangeArrowheads="1"/>
            </p:cNvSpPr>
            <p:nvPr/>
          </p:nvSpPr>
          <p:spPr bwMode="auto">
            <a:xfrm>
              <a:off x="7065411" y="5054571"/>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25</a:t>
              </a:r>
            </a:p>
          </p:txBody>
        </p:sp>
        <p:sp>
          <p:nvSpPr>
            <p:cNvPr id="59" name="Rectangle 65">
              <a:extLst>
                <a:ext uri="{FF2B5EF4-FFF2-40B4-BE49-F238E27FC236}">
                  <a16:creationId xmlns:a16="http://schemas.microsoft.com/office/drawing/2014/main" id="{67D1B2C2-CDA3-4C06-B1C0-699A3DCC7D49}"/>
                </a:ext>
              </a:extLst>
            </p:cNvPr>
            <p:cNvSpPr>
              <a:spLocks noChangeArrowheads="1"/>
            </p:cNvSpPr>
            <p:nvPr/>
          </p:nvSpPr>
          <p:spPr bwMode="auto">
            <a:xfrm>
              <a:off x="8024655" y="505457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25</a:t>
              </a:r>
            </a:p>
          </p:txBody>
        </p:sp>
        <p:sp>
          <p:nvSpPr>
            <p:cNvPr id="61" name="Rectangle 67">
              <a:extLst>
                <a:ext uri="{FF2B5EF4-FFF2-40B4-BE49-F238E27FC236}">
                  <a16:creationId xmlns:a16="http://schemas.microsoft.com/office/drawing/2014/main" id="{75D86555-C3D2-4AD2-8EBD-03002EBC287F}"/>
                </a:ext>
              </a:extLst>
            </p:cNvPr>
            <p:cNvSpPr>
              <a:spLocks noChangeArrowheads="1"/>
            </p:cNvSpPr>
            <p:nvPr/>
          </p:nvSpPr>
          <p:spPr bwMode="auto">
            <a:xfrm>
              <a:off x="4189795" y="538934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dirty="0">
                  <a:solidFill>
                    <a:srgbClr val="0070C0"/>
                  </a:solidFill>
                </a:rPr>
                <a:t>3</a:t>
              </a:r>
            </a:p>
          </p:txBody>
        </p:sp>
        <p:sp>
          <p:nvSpPr>
            <p:cNvPr id="62" name="Rectangle 68">
              <a:extLst>
                <a:ext uri="{FF2B5EF4-FFF2-40B4-BE49-F238E27FC236}">
                  <a16:creationId xmlns:a16="http://schemas.microsoft.com/office/drawing/2014/main" id="{56D3F7A9-C399-4F40-A069-83C52B54D31F}"/>
                </a:ext>
              </a:extLst>
            </p:cNvPr>
            <p:cNvSpPr>
              <a:spLocks noChangeArrowheads="1"/>
            </p:cNvSpPr>
            <p:nvPr/>
          </p:nvSpPr>
          <p:spPr bwMode="auto">
            <a:xfrm>
              <a:off x="5149038" y="5389341"/>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11</a:t>
              </a:r>
            </a:p>
          </p:txBody>
        </p:sp>
        <p:sp>
          <p:nvSpPr>
            <p:cNvPr id="63" name="Rectangle 69">
              <a:extLst>
                <a:ext uri="{FF2B5EF4-FFF2-40B4-BE49-F238E27FC236}">
                  <a16:creationId xmlns:a16="http://schemas.microsoft.com/office/drawing/2014/main" id="{376B5749-DA4E-4437-9FDC-4406938BBE05}"/>
                </a:ext>
              </a:extLst>
            </p:cNvPr>
            <p:cNvSpPr>
              <a:spLocks noChangeArrowheads="1"/>
            </p:cNvSpPr>
            <p:nvPr/>
          </p:nvSpPr>
          <p:spPr bwMode="auto">
            <a:xfrm>
              <a:off x="6108281" y="538934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33</a:t>
              </a:r>
            </a:p>
          </p:txBody>
        </p:sp>
        <p:sp>
          <p:nvSpPr>
            <p:cNvPr id="64" name="Rectangle 70">
              <a:extLst>
                <a:ext uri="{FF2B5EF4-FFF2-40B4-BE49-F238E27FC236}">
                  <a16:creationId xmlns:a16="http://schemas.microsoft.com/office/drawing/2014/main" id="{E8F3ED9D-007A-48FD-9B6B-E13B6CE4CC0B}"/>
                </a:ext>
              </a:extLst>
            </p:cNvPr>
            <p:cNvSpPr>
              <a:spLocks noChangeArrowheads="1"/>
            </p:cNvSpPr>
            <p:nvPr/>
          </p:nvSpPr>
          <p:spPr bwMode="auto">
            <a:xfrm>
              <a:off x="7065411" y="5389341"/>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33</a:t>
              </a:r>
            </a:p>
          </p:txBody>
        </p:sp>
        <p:sp>
          <p:nvSpPr>
            <p:cNvPr id="65" name="Rectangle 71">
              <a:extLst>
                <a:ext uri="{FF2B5EF4-FFF2-40B4-BE49-F238E27FC236}">
                  <a16:creationId xmlns:a16="http://schemas.microsoft.com/office/drawing/2014/main" id="{1635C177-6AA1-4B0E-976C-19D7C1385BA8}"/>
                </a:ext>
              </a:extLst>
            </p:cNvPr>
            <p:cNvSpPr>
              <a:spLocks noChangeArrowheads="1"/>
            </p:cNvSpPr>
            <p:nvPr/>
          </p:nvSpPr>
          <p:spPr bwMode="auto">
            <a:xfrm>
              <a:off x="8024655" y="5389341"/>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33</a:t>
              </a:r>
            </a:p>
          </p:txBody>
        </p:sp>
        <p:sp>
          <p:nvSpPr>
            <p:cNvPr id="66" name="Rectangle 72">
              <a:extLst>
                <a:ext uri="{FF2B5EF4-FFF2-40B4-BE49-F238E27FC236}">
                  <a16:creationId xmlns:a16="http://schemas.microsoft.com/office/drawing/2014/main" id="{8F397391-8731-4F89-89E2-B336D74969CC}"/>
                </a:ext>
              </a:extLst>
            </p:cNvPr>
            <p:cNvSpPr>
              <a:spLocks noChangeArrowheads="1"/>
            </p:cNvSpPr>
            <p:nvPr/>
          </p:nvSpPr>
          <p:spPr bwMode="auto">
            <a:xfrm>
              <a:off x="4189795" y="5720763"/>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3</a:t>
              </a:r>
            </a:p>
          </p:txBody>
        </p:sp>
        <p:sp>
          <p:nvSpPr>
            <p:cNvPr id="67" name="Rectangle 73">
              <a:extLst>
                <a:ext uri="{FF2B5EF4-FFF2-40B4-BE49-F238E27FC236}">
                  <a16:creationId xmlns:a16="http://schemas.microsoft.com/office/drawing/2014/main" id="{ACD62581-B1E5-4CDF-9C1D-4DDAFDA6142A}"/>
                </a:ext>
              </a:extLst>
            </p:cNvPr>
            <p:cNvSpPr>
              <a:spLocks noChangeArrowheads="1"/>
            </p:cNvSpPr>
            <p:nvPr/>
          </p:nvSpPr>
          <p:spPr bwMode="auto">
            <a:xfrm>
              <a:off x="5149038" y="5720763"/>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7</a:t>
              </a:r>
            </a:p>
          </p:txBody>
        </p:sp>
        <p:sp>
          <p:nvSpPr>
            <p:cNvPr id="68" name="Rectangle 74">
              <a:extLst>
                <a:ext uri="{FF2B5EF4-FFF2-40B4-BE49-F238E27FC236}">
                  <a16:creationId xmlns:a16="http://schemas.microsoft.com/office/drawing/2014/main" id="{339834BF-B0F5-4088-8EB0-0A3E99BC34E3}"/>
                </a:ext>
              </a:extLst>
            </p:cNvPr>
            <p:cNvSpPr>
              <a:spLocks noChangeArrowheads="1"/>
            </p:cNvSpPr>
            <p:nvPr/>
          </p:nvSpPr>
          <p:spPr bwMode="auto">
            <a:xfrm>
              <a:off x="3230017" y="5389341"/>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dirty="0">
                  <a:solidFill>
                    <a:srgbClr val="0070C0"/>
                  </a:solidFill>
                </a:rPr>
                <a:t>3</a:t>
              </a:r>
            </a:p>
          </p:txBody>
        </p:sp>
        <p:sp>
          <p:nvSpPr>
            <p:cNvPr id="69" name="Rectangle 75">
              <a:extLst>
                <a:ext uri="{FF2B5EF4-FFF2-40B4-BE49-F238E27FC236}">
                  <a16:creationId xmlns:a16="http://schemas.microsoft.com/office/drawing/2014/main" id="{2208AE58-F089-4D9E-B235-6CDE4A39C895}"/>
                </a:ext>
              </a:extLst>
            </p:cNvPr>
            <p:cNvSpPr>
              <a:spLocks noChangeArrowheads="1"/>
            </p:cNvSpPr>
            <p:nvPr/>
          </p:nvSpPr>
          <p:spPr bwMode="auto">
            <a:xfrm>
              <a:off x="6108281" y="5720763"/>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49</a:t>
              </a:r>
            </a:p>
          </p:txBody>
        </p:sp>
        <p:sp>
          <p:nvSpPr>
            <p:cNvPr id="70" name="Rectangle 76">
              <a:extLst>
                <a:ext uri="{FF2B5EF4-FFF2-40B4-BE49-F238E27FC236}">
                  <a16:creationId xmlns:a16="http://schemas.microsoft.com/office/drawing/2014/main" id="{7569B50E-86D3-42C3-BF25-7B566F09CB36}"/>
                </a:ext>
              </a:extLst>
            </p:cNvPr>
            <p:cNvSpPr>
              <a:spLocks noChangeArrowheads="1"/>
            </p:cNvSpPr>
            <p:nvPr/>
          </p:nvSpPr>
          <p:spPr bwMode="auto">
            <a:xfrm>
              <a:off x="7065411" y="5720763"/>
              <a:ext cx="959243"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21</a:t>
              </a:r>
            </a:p>
          </p:txBody>
        </p:sp>
        <p:sp>
          <p:nvSpPr>
            <p:cNvPr id="71" name="Rectangle 77">
              <a:extLst>
                <a:ext uri="{FF2B5EF4-FFF2-40B4-BE49-F238E27FC236}">
                  <a16:creationId xmlns:a16="http://schemas.microsoft.com/office/drawing/2014/main" id="{8671DC67-0DEF-4868-88E7-EB877BAF7F1D}"/>
                </a:ext>
              </a:extLst>
            </p:cNvPr>
            <p:cNvSpPr>
              <a:spLocks noChangeArrowheads="1"/>
            </p:cNvSpPr>
            <p:nvPr/>
          </p:nvSpPr>
          <p:spPr bwMode="auto">
            <a:xfrm>
              <a:off x="8024655" y="5720763"/>
              <a:ext cx="957130"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21</a:t>
              </a:r>
            </a:p>
          </p:txBody>
        </p:sp>
        <p:sp>
          <p:nvSpPr>
            <p:cNvPr id="72" name="Rectangle 78">
              <a:extLst>
                <a:ext uri="{FF2B5EF4-FFF2-40B4-BE49-F238E27FC236}">
                  <a16:creationId xmlns:a16="http://schemas.microsoft.com/office/drawing/2014/main" id="{F05BC8AC-727F-4E75-AAD5-8365882FF176}"/>
                </a:ext>
              </a:extLst>
            </p:cNvPr>
            <p:cNvSpPr>
              <a:spLocks noChangeArrowheads="1"/>
            </p:cNvSpPr>
            <p:nvPr/>
          </p:nvSpPr>
          <p:spPr bwMode="auto">
            <a:xfrm>
              <a:off x="3228439" y="5717415"/>
              <a:ext cx="962941" cy="33142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t>3</a:t>
              </a:r>
            </a:p>
          </p:txBody>
        </p:sp>
        <mc:AlternateContent xmlns:mc="http://schemas.openxmlformats.org/markup-compatibility/2006" xmlns:a14="http://schemas.microsoft.com/office/drawing/2010/main">
          <mc:Choice Requires="a14">
            <p:graphicFrame>
              <p:nvGraphicFramePr>
                <p:cNvPr id="73" name="Object 80">
                  <a:extLst>
                    <a:ext uri="{FF2B5EF4-FFF2-40B4-BE49-F238E27FC236}">
                      <a16:creationId xmlns:a16="http://schemas.microsoft.com/office/drawing/2014/main" id="{F5DF6D06-8EEE-4FD7-BB88-2E2418BA977F}"/>
                    </a:ext>
                  </a:extLst>
                </p:cNvPr>
                <p:cNvGraphicFramePr>
                  <a:graphicFrameLocks noChangeAspect="1"/>
                </p:cNvGraphicFramePr>
                <p:nvPr/>
              </p:nvGraphicFramePr>
              <p:xfrm>
                <a:off x="2560771" y="3651885"/>
                <a:ext cx="338059" cy="379964"/>
              </p:xfrm>
              <a:graphic>
                <a:graphicData uri="http://schemas.openxmlformats.org/presentationml/2006/ole">
                  <mc:AlternateContent>
                    <mc:Choice xmlns:v="urn:schemas-microsoft-com:vml" Requires="v">
                      <p:oleObj name="公式" r:id="rId16" imgW="152280" imgH="215640" progId="Equation.3">
                        <p:embed/>
                      </p:oleObj>
                    </mc:Choice>
                    <mc:Fallback>
                      <p:oleObj name="公式" r:id="rId16" imgW="152280" imgH="215640" progId="Equation.3">
                        <p:embed/>
                        <p:pic>
                          <p:nvPicPr>
                            <p:cNvPr id="73" name="Object 80">
                              <a:extLst>
                                <a:ext uri="{FF2B5EF4-FFF2-40B4-BE49-F238E27FC236}">
                                  <a16:creationId xmlns:a16="http://schemas.microsoft.com/office/drawing/2014/main" id="{F5DF6D06-8EEE-4FD7-BB88-2E2418BA977F}"/>
                                </a:ext>
                              </a:extLst>
                            </p:cNvPr>
                            <p:cNvPicPr>
                              <a:picLocks noChangeAspect="1" noChangeArrowheads="1"/>
                            </p:cNvPicPr>
                            <p:nvPr/>
                          </p:nvPicPr>
                          <p:blipFill>
                            <a:blip r:embed="rId17">
                              <a:extLst>
                                <a:ext uri="{28A0092B-C50C-407E-A947-70E740481C1C}">
                                  <a14:useLocalDpi val="0"/>
                                </a:ext>
                              </a:extLst>
                            </a:blip>
                            <a:srcRect/>
                            <a:stretch>
                              <a:fillRect/>
                            </a:stretch>
                          </p:blipFill>
                          <p:spPr bwMode="auto">
                            <a:xfrm>
                              <a:off x="2560771" y="3651885"/>
                              <a:ext cx="338059" cy="37996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3" name="Object 80">
                  <a:extLst>
                    <a:ext uri="{FF2B5EF4-FFF2-40B4-BE49-F238E27FC236}">
                      <a16:creationId xmlns:a16="http://schemas.microsoft.com/office/drawing/2014/main" id="{F5DF6D06-8EEE-4FD7-BB88-2E2418BA977F}"/>
                    </a:ext>
                  </a:extLst>
                </p:cNvPr>
                <p:cNvGraphicFramePr>
                  <a:graphicFrameLocks noChangeAspect="1"/>
                </p:cNvGraphicFramePr>
                <p:nvPr>
                  <p:extLst>
                    <p:ext uri="{D42A27DB-BD31-4B8C-83A1-F6EECF244321}">
                      <p14:modId xmlns:p14="http://schemas.microsoft.com/office/powerpoint/2010/main" val="2370118847"/>
                    </p:ext>
                  </p:extLst>
                </p:nvPr>
              </p:nvGraphicFramePr>
              <p:xfrm>
                <a:off x="2560771" y="3651885"/>
                <a:ext cx="338059" cy="379964"/>
              </p:xfrm>
              <a:graphic>
                <a:graphicData uri="http://schemas.openxmlformats.org/presentationml/2006/ole">
                  <mc:AlternateContent>
                    <mc:Choice xmlns:v="urn:schemas-microsoft-com:vml" Requires="v">
                      <p:oleObj spid="_x0000_s1128" name="公式" r:id="rId20" imgW="152280" imgH="215640" progId="Equation.3">
                        <p:embed/>
                      </p:oleObj>
                    </mc:Choice>
                    <mc:Fallback>
                      <p:oleObj name="公式" r:id="rId20" imgW="152280" imgH="215640" progId="Equation.3">
                        <p:embed/>
                        <p:pic>
                          <p:nvPicPr>
                            <p:cNvPr id="23632" name="Object 80">
                              <a:extLst>
                                <a:ext uri="{FF2B5EF4-FFF2-40B4-BE49-F238E27FC236}">
                                  <a16:creationId xmlns:a16="http://schemas.microsoft.com/office/drawing/2014/main" id="{F673FF8B-6580-4109-A84B-15DCAB792C0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60771" y="3651885"/>
                              <a:ext cx="338059" cy="379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4" name="Object 81">
                  <a:extLst>
                    <a:ext uri="{FF2B5EF4-FFF2-40B4-BE49-F238E27FC236}">
                      <a16:creationId xmlns:a16="http://schemas.microsoft.com/office/drawing/2014/main" id="{1C43BCD5-5B6F-4BBA-8934-0AAEA19CF942}"/>
                    </a:ext>
                  </a:extLst>
                </p:cNvPr>
                <p:cNvGraphicFramePr>
                  <a:graphicFrameLocks noChangeAspect="1"/>
                </p:cNvGraphicFramePr>
                <p:nvPr/>
              </p:nvGraphicFramePr>
              <p:xfrm>
                <a:off x="3492547" y="3651885"/>
                <a:ext cx="392994" cy="379964"/>
              </p:xfrm>
              <a:graphic>
                <a:graphicData uri="http://schemas.openxmlformats.org/presentationml/2006/ole">
                  <mc:AlternateContent>
                    <mc:Choice xmlns:v="urn:schemas-microsoft-com:vml" Requires="v">
                      <p:oleObj name="公式" r:id="rId22" imgW="177480" imgH="215640" progId="Equation.3">
                        <p:embed/>
                      </p:oleObj>
                    </mc:Choice>
                    <mc:Fallback>
                      <p:oleObj name="公式" r:id="rId22" imgW="177480" imgH="215640" progId="Equation.3">
                        <p:embed/>
                        <p:pic>
                          <p:nvPicPr>
                            <p:cNvPr id="74" name="Object 81">
                              <a:extLst>
                                <a:ext uri="{FF2B5EF4-FFF2-40B4-BE49-F238E27FC236}">
                                  <a16:creationId xmlns:a16="http://schemas.microsoft.com/office/drawing/2014/main" id="{1C43BCD5-5B6F-4BBA-8934-0AAEA19CF942}"/>
                                </a:ext>
                              </a:extLst>
                            </p:cNvPr>
                            <p:cNvPicPr>
                              <a:picLocks noChangeAspect="1" noChangeArrowheads="1"/>
                            </p:cNvPicPr>
                            <p:nvPr/>
                          </p:nvPicPr>
                          <p:blipFill>
                            <a:blip r:embed="rId17">
                              <a:extLst>
                                <a:ext uri="{28A0092B-C50C-407E-A947-70E740481C1C}">
                                  <a14:useLocalDpi val="0"/>
                                </a:ext>
                              </a:extLst>
                            </a:blip>
                            <a:srcRect/>
                            <a:stretch>
                              <a:fillRect/>
                            </a:stretch>
                          </p:blipFill>
                          <p:spPr bwMode="auto">
                            <a:xfrm>
                              <a:off x="3492547" y="3651885"/>
                              <a:ext cx="392994" cy="37996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4" name="Object 81">
                  <a:extLst>
                    <a:ext uri="{FF2B5EF4-FFF2-40B4-BE49-F238E27FC236}">
                      <a16:creationId xmlns:a16="http://schemas.microsoft.com/office/drawing/2014/main" id="{1C43BCD5-5B6F-4BBA-8934-0AAEA19CF942}"/>
                    </a:ext>
                  </a:extLst>
                </p:cNvPr>
                <p:cNvGraphicFramePr>
                  <a:graphicFrameLocks noChangeAspect="1"/>
                </p:cNvGraphicFramePr>
                <p:nvPr>
                  <p:extLst>
                    <p:ext uri="{D42A27DB-BD31-4B8C-83A1-F6EECF244321}">
                      <p14:modId xmlns:p14="http://schemas.microsoft.com/office/powerpoint/2010/main" val="2100055625"/>
                    </p:ext>
                  </p:extLst>
                </p:nvPr>
              </p:nvGraphicFramePr>
              <p:xfrm>
                <a:off x="3492547" y="3651885"/>
                <a:ext cx="392994" cy="379964"/>
              </p:xfrm>
              <a:graphic>
                <a:graphicData uri="http://schemas.openxmlformats.org/presentationml/2006/ole">
                  <mc:AlternateContent>
                    <mc:Choice xmlns:v="urn:schemas-microsoft-com:vml" Requires="v">
                      <p:oleObj spid="_x0000_s1129" name="公式" r:id="rId24" imgW="177480" imgH="215640" progId="Equation.3">
                        <p:embed/>
                      </p:oleObj>
                    </mc:Choice>
                    <mc:Fallback>
                      <p:oleObj name="公式" r:id="rId24" imgW="177480" imgH="215640" progId="Equation.3">
                        <p:embed/>
                        <p:pic>
                          <p:nvPicPr>
                            <p:cNvPr id="23633" name="Object 81">
                              <a:extLst>
                                <a:ext uri="{FF2B5EF4-FFF2-40B4-BE49-F238E27FC236}">
                                  <a16:creationId xmlns:a16="http://schemas.microsoft.com/office/drawing/2014/main" id="{96989D19-89E2-40FC-9C1B-B28B3164205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92547" y="3651885"/>
                              <a:ext cx="392994" cy="379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5" name="Object 82">
                  <a:extLst>
                    <a:ext uri="{FF2B5EF4-FFF2-40B4-BE49-F238E27FC236}">
                      <a16:creationId xmlns:a16="http://schemas.microsoft.com/office/drawing/2014/main" id="{0714F55C-47AF-482A-BB70-6F91E73094F5}"/>
                    </a:ext>
                  </a:extLst>
                </p:cNvPr>
                <p:cNvGraphicFramePr>
                  <a:graphicFrameLocks noChangeAspect="1"/>
                </p:cNvGraphicFramePr>
                <p:nvPr/>
              </p:nvGraphicFramePr>
              <p:xfrm>
                <a:off x="4477145" y="3651885"/>
                <a:ext cx="365527" cy="401724"/>
              </p:xfrm>
              <a:graphic>
                <a:graphicData uri="http://schemas.openxmlformats.org/presentationml/2006/ole">
                  <mc:AlternateContent>
                    <mc:Choice xmlns:v="urn:schemas-microsoft-com:vml" Requires="v">
                      <p:oleObj name="公式" r:id="rId26" imgW="164880" imgH="228600" progId="Equation.3">
                        <p:embed/>
                      </p:oleObj>
                    </mc:Choice>
                    <mc:Fallback>
                      <p:oleObj name="公式" r:id="rId26" imgW="164880" imgH="228600" progId="Equation.3">
                        <p:embed/>
                        <p:pic>
                          <p:nvPicPr>
                            <p:cNvPr id="75" name="Object 82">
                              <a:extLst>
                                <a:ext uri="{FF2B5EF4-FFF2-40B4-BE49-F238E27FC236}">
                                  <a16:creationId xmlns:a16="http://schemas.microsoft.com/office/drawing/2014/main" id="{0714F55C-47AF-482A-BB70-6F91E73094F5}"/>
                                </a:ext>
                              </a:extLst>
                            </p:cNvPr>
                            <p:cNvPicPr>
                              <a:picLocks noChangeAspect="1" noChangeArrowheads="1"/>
                            </p:cNvPicPr>
                            <p:nvPr/>
                          </p:nvPicPr>
                          <p:blipFill>
                            <a:blip r:embed="rId27">
                              <a:extLst>
                                <a:ext uri="{28A0092B-C50C-407E-A947-70E740481C1C}">
                                  <a14:useLocalDpi val="0"/>
                                </a:ext>
                              </a:extLst>
                            </a:blip>
                            <a:srcRect/>
                            <a:stretch>
                              <a:fillRect/>
                            </a:stretch>
                          </p:blipFill>
                          <p:spPr bwMode="auto">
                            <a:xfrm>
                              <a:off x="4477145" y="3651885"/>
                              <a:ext cx="365527" cy="40172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5" name="Object 82">
                  <a:extLst>
                    <a:ext uri="{FF2B5EF4-FFF2-40B4-BE49-F238E27FC236}">
                      <a16:creationId xmlns:a16="http://schemas.microsoft.com/office/drawing/2014/main" id="{0714F55C-47AF-482A-BB70-6F91E73094F5}"/>
                    </a:ext>
                  </a:extLst>
                </p:cNvPr>
                <p:cNvGraphicFramePr>
                  <a:graphicFrameLocks noChangeAspect="1"/>
                </p:cNvGraphicFramePr>
                <p:nvPr>
                  <p:extLst>
                    <p:ext uri="{D42A27DB-BD31-4B8C-83A1-F6EECF244321}">
                      <p14:modId xmlns:p14="http://schemas.microsoft.com/office/powerpoint/2010/main" val="1929069330"/>
                    </p:ext>
                  </p:extLst>
                </p:nvPr>
              </p:nvGraphicFramePr>
              <p:xfrm>
                <a:off x="4477145" y="3651885"/>
                <a:ext cx="365527" cy="401724"/>
              </p:xfrm>
              <a:graphic>
                <a:graphicData uri="http://schemas.openxmlformats.org/presentationml/2006/ole">
                  <mc:AlternateContent>
                    <mc:Choice xmlns:v="urn:schemas-microsoft-com:vml" Requires="v">
                      <p:oleObj spid="_x0000_s1130" name="公式" r:id="rId28" imgW="164880" imgH="228600" progId="Equation.3">
                        <p:embed/>
                      </p:oleObj>
                    </mc:Choice>
                    <mc:Fallback>
                      <p:oleObj name="公式" r:id="rId28" imgW="164880" imgH="228600" progId="Equation.3">
                        <p:embed/>
                        <p:pic>
                          <p:nvPicPr>
                            <p:cNvPr id="23634" name="Object 82">
                              <a:extLst>
                                <a:ext uri="{FF2B5EF4-FFF2-40B4-BE49-F238E27FC236}">
                                  <a16:creationId xmlns:a16="http://schemas.microsoft.com/office/drawing/2014/main" id="{95980B0C-2697-4FE5-A3A0-709C1C9B063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77145" y="3651885"/>
                              <a:ext cx="365527" cy="401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6" name="Object 83">
                  <a:extLst>
                    <a:ext uri="{FF2B5EF4-FFF2-40B4-BE49-F238E27FC236}">
                      <a16:creationId xmlns:a16="http://schemas.microsoft.com/office/drawing/2014/main" id="{3E772183-B284-41E3-A24D-3CDC70DC2BF7}"/>
                    </a:ext>
                  </a:extLst>
                </p:cNvPr>
                <p:cNvGraphicFramePr>
                  <a:graphicFrameLocks noChangeAspect="1"/>
                </p:cNvGraphicFramePr>
                <p:nvPr/>
              </p:nvGraphicFramePr>
              <p:xfrm>
                <a:off x="6395631" y="3727208"/>
                <a:ext cx="367639" cy="379964"/>
              </p:xfrm>
              <a:graphic>
                <a:graphicData uri="http://schemas.openxmlformats.org/presentationml/2006/ole">
                  <mc:AlternateContent>
                    <mc:Choice xmlns:v="urn:schemas-microsoft-com:vml" Requires="v">
                      <p:oleObj name="公式" r:id="rId30" imgW="164880" imgH="215640" progId="Equation.3">
                        <p:embed/>
                      </p:oleObj>
                    </mc:Choice>
                    <mc:Fallback>
                      <p:oleObj name="公式" r:id="rId30" imgW="164880" imgH="215640" progId="Equation.3">
                        <p:embed/>
                        <p:pic>
                          <p:nvPicPr>
                            <p:cNvPr id="76" name="Object 83">
                              <a:extLst>
                                <a:ext uri="{FF2B5EF4-FFF2-40B4-BE49-F238E27FC236}">
                                  <a16:creationId xmlns:a16="http://schemas.microsoft.com/office/drawing/2014/main" id="{3E772183-B284-41E3-A24D-3CDC70DC2BF7}"/>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6395631" y="3727208"/>
                              <a:ext cx="367639" cy="37996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6" name="Object 83">
                  <a:extLst>
                    <a:ext uri="{FF2B5EF4-FFF2-40B4-BE49-F238E27FC236}">
                      <a16:creationId xmlns:a16="http://schemas.microsoft.com/office/drawing/2014/main" id="{3E772183-B284-41E3-A24D-3CDC70DC2BF7}"/>
                    </a:ext>
                  </a:extLst>
                </p:cNvPr>
                <p:cNvGraphicFramePr>
                  <a:graphicFrameLocks noChangeAspect="1"/>
                </p:cNvGraphicFramePr>
                <p:nvPr>
                  <p:extLst>
                    <p:ext uri="{D42A27DB-BD31-4B8C-83A1-F6EECF244321}">
                      <p14:modId xmlns:p14="http://schemas.microsoft.com/office/powerpoint/2010/main" val="1908039396"/>
                    </p:ext>
                  </p:extLst>
                </p:nvPr>
              </p:nvGraphicFramePr>
              <p:xfrm>
                <a:off x="6395631" y="3727208"/>
                <a:ext cx="367639" cy="379964"/>
              </p:xfrm>
              <a:graphic>
                <a:graphicData uri="http://schemas.openxmlformats.org/presentationml/2006/ole">
                  <mc:AlternateContent>
                    <mc:Choice xmlns:v="urn:schemas-microsoft-com:vml" Requires="v">
                      <p:oleObj spid="_x0000_s1131" name="公式" r:id="rId32" imgW="164880" imgH="215640" progId="Equation.3">
                        <p:embed/>
                      </p:oleObj>
                    </mc:Choice>
                    <mc:Fallback>
                      <p:oleObj name="公式" r:id="rId32" imgW="164880" imgH="215640" progId="Equation.3">
                        <p:embed/>
                        <p:pic>
                          <p:nvPicPr>
                            <p:cNvPr id="23635" name="Object 83">
                              <a:extLst>
                                <a:ext uri="{FF2B5EF4-FFF2-40B4-BE49-F238E27FC236}">
                                  <a16:creationId xmlns:a16="http://schemas.microsoft.com/office/drawing/2014/main" id="{9E1E2ED1-E311-4D05-B066-F8587CB6233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5631" y="3727208"/>
                              <a:ext cx="367639" cy="379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 name="Object 84">
                  <a:extLst>
                    <a:ext uri="{FF2B5EF4-FFF2-40B4-BE49-F238E27FC236}">
                      <a16:creationId xmlns:a16="http://schemas.microsoft.com/office/drawing/2014/main" id="{7956DB3C-D953-4AD1-913B-1061AF5933D0}"/>
                    </a:ext>
                  </a:extLst>
                </p:cNvPr>
                <p:cNvGraphicFramePr>
                  <a:graphicFrameLocks noChangeAspect="1"/>
                </p:cNvGraphicFramePr>
                <p:nvPr/>
              </p:nvGraphicFramePr>
              <p:xfrm>
                <a:off x="7352762" y="3727208"/>
                <a:ext cx="422574" cy="379964"/>
              </p:xfrm>
              <a:graphic>
                <a:graphicData uri="http://schemas.openxmlformats.org/presentationml/2006/ole">
                  <mc:AlternateContent>
                    <mc:Choice xmlns:v="urn:schemas-microsoft-com:vml" Requires="v">
                      <p:oleObj name="公式" r:id="rId34" imgW="190440" imgH="215640" progId="Equation.3">
                        <p:embed/>
                      </p:oleObj>
                    </mc:Choice>
                    <mc:Fallback>
                      <p:oleObj name="公式" r:id="rId34" imgW="190440" imgH="215640" progId="Equation.3">
                        <p:embed/>
                        <p:pic>
                          <p:nvPicPr>
                            <p:cNvPr id="77" name="Object 84">
                              <a:extLst>
                                <a:ext uri="{FF2B5EF4-FFF2-40B4-BE49-F238E27FC236}">
                                  <a16:creationId xmlns:a16="http://schemas.microsoft.com/office/drawing/2014/main" id="{7956DB3C-D953-4AD1-913B-1061AF5933D0}"/>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7352762" y="3727208"/>
                              <a:ext cx="422574" cy="37996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 name="Object 84">
                  <a:extLst>
                    <a:ext uri="{FF2B5EF4-FFF2-40B4-BE49-F238E27FC236}">
                      <a16:creationId xmlns:a16="http://schemas.microsoft.com/office/drawing/2014/main" id="{7956DB3C-D953-4AD1-913B-1061AF5933D0}"/>
                    </a:ext>
                  </a:extLst>
                </p:cNvPr>
                <p:cNvGraphicFramePr>
                  <a:graphicFrameLocks noChangeAspect="1"/>
                </p:cNvGraphicFramePr>
                <p:nvPr>
                  <p:extLst>
                    <p:ext uri="{D42A27DB-BD31-4B8C-83A1-F6EECF244321}">
                      <p14:modId xmlns:p14="http://schemas.microsoft.com/office/powerpoint/2010/main" val="594395925"/>
                    </p:ext>
                  </p:extLst>
                </p:nvPr>
              </p:nvGraphicFramePr>
              <p:xfrm>
                <a:off x="7352762" y="3727208"/>
                <a:ext cx="422574" cy="379964"/>
              </p:xfrm>
              <a:graphic>
                <a:graphicData uri="http://schemas.openxmlformats.org/presentationml/2006/ole">
                  <mc:AlternateContent>
                    <mc:Choice xmlns:v="urn:schemas-microsoft-com:vml" Requires="v">
                      <p:oleObj spid="_x0000_s1132" name="公式" r:id="rId36" imgW="190440" imgH="215640" progId="Equation.3">
                        <p:embed/>
                      </p:oleObj>
                    </mc:Choice>
                    <mc:Fallback>
                      <p:oleObj name="公式" r:id="rId36" imgW="190440" imgH="215640" progId="Equation.3">
                        <p:embed/>
                        <p:pic>
                          <p:nvPicPr>
                            <p:cNvPr id="23636" name="Object 84">
                              <a:extLst>
                                <a:ext uri="{FF2B5EF4-FFF2-40B4-BE49-F238E27FC236}">
                                  <a16:creationId xmlns:a16="http://schemas.microsoft.com/office/drawing/2014/main" id="{5D7A80B3-DBFA-4BA1-99A8-08A7ADBF634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352762" y="3727208"/>
                              <a:ext cx="422574" cy="379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8" name="Object 85">
                  <a:extLst>
                    <a:ext uri="{FF2B5EF4-FFF2-40B4-BE49-F238E27FC236}">
                      <a16:creationId xmlns:a16="http://schemas.microsoft.com/office/drawing/2014/main" id="{01B2C772-9808-445A-B951-01C743EF8831}"/>
                    </a:ext>
                  </a:extLst>
                </p:cNvPr>
                <p:cNvGraphicFramePr>
                  <a:graphicFrameLocks noChangeAspect="1"/>
                </p:cNvGraphicFramePr>
                <p:nvPr/>
              </p:nvGraphicFramePr>
              <p:xfrm>
                <a:off x="8312005" y="3727208"/>
                <a:ext cx="392994" cy="401724"/>
              </p:xfrm>
              <a:graphic>
                <a:graphicData uri="http://schemas.openxmlformats.org/presentationml/2006/ole">
                  <mc:AlternateContent>
                    <mc:Choice xmlns:v="urn:schemas-microsoft-com:vml" Requires="v">
                      <p:oleObj name="公式" r:id="rId38" imgW="177480" imgH="228600" progId="Equation.3">
                        <p:embed/>
                      </p:oleObj>
                    </mc:Choice>
                    <mc:Fallback>
                      <p:oleObj name="公式" r:id="rId38" imgW="177480" imgH="228600" progId="Equation.3">
                        <p:embed/>
                        <p:pic>
                          <p:nvPicPr>
                            <p:cNvPr id="78" name="Object 85">
                              <a:extLst>
                                <a:ext uri="{FF2B5EF4-FFF2-40B4-BE49-F238E27FC236}">
                                  <a16:creationId xmlns:a16="http://schemas.microsoft.com/office/drawing/2014/main" id="{01B2C772-9808-445A-B951-01C743EF8831}"/>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8312005" y="3727208"/>
                              <a:ext cx="392994" cy="40172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8" name="Object 85">
                  <a:extLst>
                    <a:ext uri="{FF2B5EF4-FFF2-40B4-BE49-F238E27FC236}">
                      <a16:creationId xmlns:a16="http://schemas.microsoft.com/office/drawing/2014/main" id="{01B2C772-9808-445A-B951-01C743EF8831}"/>
                    </a:ext>
                  </a:extLst>
                </p:cNvPr>
                <p:cNvGraphicFramePr>
                  <a:graphicFrameLocks noChangeAspect="1"/>
                </p:cNvGraphicFramePr>
                <p:nvPr>
                  <p:extLst>
                    <p:ext uri="{D42A27DB-BD31-4B8C-83A1-F6EECF244321}">
                      <p14:modId xmlns:p14="http://schemas.microsoft.com/office/powerpoint/2010/main" val="2885631589"/>
                    </p:ext>
                  </p:extLst>
                </p:nvPr>
              </p:nvGraphicFramePr>
              <p:xfrm>
                <a:off x="8312005" y="3727208"/>
                <a:ext cx="392994" cy="401724"/>
              </p:xfrm>
              <a:graphic>
                <a:graphicData uri="http://schemas.openxmlformats.org/presentationml/2006/ole">
                  <mc:AlternateContent>
                    <mc:Choice xmlns:v="urn:schemas-microsoft-com:vml" Requires="v">
                      <p:oleObj spid="_x0000_s1133" name="公式" r:id="rId40" imgW="177480" imgH="228600" progId="Equation.3">
                        <p:embed/>
                      </p:oleObj>
                    </mc:Choice>
                    <mc:Fallback>
                      <p:oleObj name="公式" r:id="rId40" imgW="177480" imgH="228600" progId="Equation.3">
                        <p:embed/>
                        <p:pic>
                          <p:nvPicPr>
                            <p:cNvPr id="23637" name="Object 85">
                              <a:extLst>
                                <a:ext uri="{FF2B5EF4-FFF2-40B4-BE49-F238E27FC236}">
                                  <a16:creationId xmlns:a16="http://schemas.microsoft.com/office/drawing/2014/main" id="{C7B276FA-D192-485D-9000-ACE85DFBADB6}"/>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12005" y="3727208"/>
                              <a:ext cx="392994" cy="401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51BDDC0-0293-455C-9019-ED00B6D7ECAA}"/>
                    </a:ext>
                  </a:extLst>
                </p:cNvPr>
                <p:cNvSpPr txBox="1"/>
                <p:nvPr/>
              </p:nvSpPr>
              <p:spPr>
                <a:xfrm>
                  <a:off x="2475500" y="3702316"/>
                  <a:ext cx="63315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oMath>
                    </m:oMathPara>
                  </a14:m>
                  <a:endParaRPr lang="zh-CN" altLang="en-US" dirty="0"/>
                </a:p>
              </p:txBody>
            </p:sp>
          </mc:Choice>
          <mc:Fallback xmlns="">
            <p:sp>
              <p:nvSpPr>
                <p:cNvPr id="79" name="文本框 78">
                  <a:extLst>
                    <a:ext uri="{FF2B5EF4-FFF2-40B4-BE49-F238E27FC236}">
                      <a16:creationId xmlns:a16="http://schemas.microsoft.com/office/drawing/2014/main" id="{C51BDDC0-0293-455C-9019-ED00B6D7ECAA}"/>
                    </a:ext>
                  </a:extLst>
                </p:cNvPr>
                <p:cNvSpPr txBox="1">
                  <a:spLocks noRot="1" noChangeAspect="1" noMove="1" noResize="1" noEditPoints="1" noAdjustHandles="1" noChangeArrowheads="1" noChangeShapeType="1" noTextEdit="1"/>
                </p:cNvSpPr>
                <p:nvPr/>
              </p:nvSpPr>
              <p:spPr>
                <a:xfrm>
                  <a:off x="2475500" y="3702316"/>
                  <a:ext cx="6331526" cy="369332"/>
                </a:xfrm>
                <a:prstGeom prst="rect">
                  <a:avLst/>
                </a:prstGeom>
                <a:blipFill>
                  <a:blip r:embed="rId42"/>
                  <a:stretch>
                    <a:fillRect/>
                  </a:stretch>
                </a:blipFill>
              </p:spPr>
              <p:txBody>
                <a:bodyPr/>
                <a:lstStyle/>
                <a:p>
                  <a:r>
                    <a:rPr lang="zh-CN" altLang="en-US">
                      <a:noFill/>
                    </a:rPr>
                    <a:t> </a:t>
                  </a:r>
                </a:p>
              </p:txBody>
            </p:sp>
          </mc:Fallback>
        </mc:AlternateContent>
      </p:grpSp>
      <p:sp>
        <p:nvSpPr>
          <p:cNvPr id="81" name="文本框 80">
            <a:extLst>
              <a:ext uri="{FF2B5EF4-FFF2-40B4-BE49-F238E27FC236}">
                <a16:creationId xmlns:a16="http://schemas.microsoft.com/office/drawing/2014/main" id="{658543B4-8A2F-470F-AD43-2F76A3910FCA}"/>
              </a:ext>
            </a:extLst>
          </p:cNvPr>
          <p:cNvSpPr txBox="1"/>
          <p:nvPr/>
        </p:nvSpPr>
        <p:spPr>
          <a:xfrm>
            <a:off x="2376864" y="3109892"/>
            <a:ext cx="6331526" cy="369332"/>
          </a:xfrm>
          <a:prstGeom prst="rect">
            <a:avLst/>
          </a:prstGeom>
          <a:noFill/>
        </p:spPr>
        <p:txBody>
          <a:bodyPr wrap="square">
            <a:spAutoFit/>
          </a:bodyPr>
          <a:lstStyle/>
          <a:p>
            <a:r>
              <a:rPr lang="zh-CN" altLang="en-US" dirty="0"/>
              <a:t>表</a:t>
            </a:r>
            <a:r>
              <a:rPr lang="en-US" altLang="zh-CN" dirty="0"/>
              <a:t>1.1    3</a:t>
            </a:r>
            <a:r>
              <a:rPr lang="zh-CN" altLang="en-US" dirty="0"/>
              <a:t>厂商离散产量组合对应价格和利润</a:t>
            </a:r>
          </a:p>
        </p:txBody>
      </p:sp>
      <p:sp>
        <p:nvSpPr>
          <p:cNvPr id="5" name="标题 4"/>
          <p:cNvSpPr>
            <a:spLocks noGrp="1"/>
          </p:cNvSpPr>
          <p:nvPr>
            <p:ph type="title"/>
          </p:nvPr>
        </p:nvSpPr>
        <p:spPr>
          <a:xfrm>
            <a:off x="1184367" y="293914"/>
            <a:ext cx="8278362" cy="457200"/>
          </a:xfrm>
        </p:spPr>
        <p:txBody>
          <a:bodyPr/>
          <a:lstStyle/>
          <a:p>
            <a:r>
              <a:rPr lang="en-US" altLang="zh-CN" b="1" dirty="0">
                <a:latin typeface="微软雅黑" panose="020B0503020204020204" pitchFamily="34" charset="-122"/>
                <a:ea typeface="微软雅黑" panose="020B0503020204020204" pitchFamily="34" charset="-122"/>
              </a:rPr>
              <a:t>1.2.4.1 </a:t>
            </a:r>
            <a:r>
              <a:rPr lang="zh-CN" altLang="en-US" b="1" dirty="0">
                <a:latin typeface="微软雅黑" panose="020B0503020204020204" pitchFamily="34" charset="-122"/>
                <a:ea typeface="微软雅黑" panose="020B0503020204020204" pitchFamily="34" charset="-122"/>
              </a:rPr>
              <a:t>离散变量的三厂商古诺模型</a:t>
            </a:r>
            <a:endParaRPr lang="zh-CN" altLang="en-US" dirty="0"/>
          </a:p>
        </p:txBody>
      </p:sp>
    </p:spTree>
    <p:extLst>
      <p:ext uri="{BB962C8B-B14F-4D97-AF65-F5344CB8AC3E}">
        <p14:creationId xmlns:p14="http://schemas.microsoft.com/office/powerpoint/2010/main" val="258179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7"/>
          <p:cNvPicPr>
            <a:picLocks noChangeAspect="1"/>
          </p:cNvPicPr>
          <p:nvPr/>
        </p:nvPicPr>
        <p:blipFill>
          <a:blip r:embed="rId3">
            <a:grayscl/>
            <a:lum bright="60000"/>
          </a:blip>
          <a:stretch>
            <a:fillRect/>
          </a:stretch>
        </p:blipFill>
        <p:spPr>
          <a:xfrm>
            <a:off x="8708390" y="3651885"/>
            <a:ext cx="3955415" cy="2799080"/>
          </a:xfrm>
          <a:prstGeom prst="rect">
            <a:avLst/>
          </a:prstGeom>
        </p:spPr>
      </p:pic>
      <p:graphicFrame>
        <p:nvGraphicFramePr>
          <p:cNvPr id="80" name="Object 7">
            <a:extLst>
              <a:ext uri="{FF2B5EF4-FFF2-40B4-BE49-F238E27FC236}">
                <a16:creationId xmlns:a16="http://schemas.microsoft.com/office/drawing/2014/main" id="{1264EDDD-5F48-464B-9AC8-84613B1662D0}"/>
              </a:ext>
            </a:extLst>
          </p:cNvPr>
          <p:cNvGraphicFramePr>
            <a:graphicFrameLocks noChangeAspect="1"/>
          </p:cNvGraphicFramePr>
          <p:nvPr/>
        </p:nvGraphicFramePr>
        <p:xfrm>
          <a:off x="1972771" y="1183818"/>
          <a:ext cx="2272520" cy="911825"/>
        </p:xfrm>
        <a:graphic>
          <a:graphicData uri="http://schemas.openxmlformats.org/presentationml/2006/ole">
            <mc:AlternateContent xmlns:mc="http://schemas.openxmlformats.org/markup-compatibility/2006">
              <mc:Choice xmlns:v="urn:schemas-microsoft-com:vml" Requires="v">
                <p:oleObj name="Equation" r:id="rId4" imgW="609480" imgH="431640" progId="Equation.DSMT4">
                  <p:embed/>
                </p:oleObj>
              </mc:Choice>
              <mc:Fallback>
                <p:oleObj name="Equation" r:id="rId4" imgW="609480" imgH="431640" progId="Equation.DSMT4">
                  <p:embed/>
                  <p:pic>
                    <p:nvPicPr>
                      <p:cNvPr id="80" name="Object 7">
                        <a:extLst>
                          <a:ext uri="{FF2B5EF4-FFF2-40B4-BE49-F238E27FC236}">
                            <a16:creationId xmlns:a16="http://schemas.microsoft.com/office/drawing/2014/main" id="{1264EDDD-5F48-464B-9AC8-84613B166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771" y="1183818"/>
                        <a:ext cx="2272520" cy="911825"/>
                      </a:xfrm>
                      <a:prstGeom prst="rect">
                        <a:avLst/>
                      </a:prstGeom>
                      <a:noFill/>
                      <a:ln>
                        <a:noFill/>
                      </a:ln>
                      <a:effectLst/>
                    </p:spPr>
                  </p:pic>
                </p:oleObj>
              </mc:Fallback>
            </mc:AlternateContent>
          </a:graphicData>
        </a:graphic>
      </p:graphicFrame>
      <p:graphicFrame>
        <p:nvGraphicFramePr>
          <p:cNvPr id="81" name="Object 10">
            <a:extLst>
              <a:ext uri="{FF2B5EF4-FFF2-40B4-BE49-F238E27FC236}">
                <a16:creationId xmlns:a16="http://schemas.microsoft.com/office/drawing/2014/main" id="{A290AE41-7EBF-4693-95E2-5A58311A168E}"/>
              </a:ext>
            </a:extLst>
          </p:cNvPr>
          <p:cNvGraphicFramePr>
            <a:graphicFrameLocks noChangeAspect="1"/>
          </p:cNvGraphicFramePr>
          <p:nvPr/>
        </p:nvGraphicFramePr>
        <p:xfrm>
          <a:off x="1890205" y="2356424"/>
          <a:ext cx="3326839" cy="930062"/>
        </p:xfrm>
        <a:graphic>
          <a:graphicData uri="http://schemas.openxmlformats.org/presentationml/2006/ole">
            <mc:AlternateContent xmlns:mc="http://schemas.openxmlformats.org/markup-compatibility/2006">
              <mc:Choice xmlns:v="urn:schemas-microsoft-com:vml" Requires="v">
                <p:oleObj name="公式" r:id="rId6" imgW="1282680" imgH="431640" progId="Equation.3">
                  <p:embed/>
                </p:oleObj>
              </mc:Choice>
              <mc:Fallback>
                <p:oleObj name="公式" r:id="rId6" imgW="1282680" imgH="431640" progId="Equation.3">
                  <p:embed/>
                  <p:pic>
                    <p:nvPicPr>
                      <p:cNvPr id="81" name="Object 10">
                        <a:extLst>
                          <a:ext uri="{FF2B5EF4-FFF2-40B4-BE49-F238E27FC236}">
                            <a16:creationId xmlns:a16="http://schemas.microsoft.com/office/drawing/2014/main" id="{A290AE41-7EBF-4693-95E2-5A58311A16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0205" y="2356424"/>
                        <a:ext cx="3326839" cy="93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11">
            <a:extLst>
              <a:ext uri="{FF2B5EF4-FFF2-40B4-BE49-F238E27FC236}">
                <a16:creationId xmlns:a16="http://schemas.microsoft.com/office/drawing/2014/main" id="{DB842DFF-38B2-4024-B513-5D000016285A}"/>
              </a:ext>
            </a:extLst>
          </p:cNvPr>
          <p:cNvGraphicFramePr>
            <a:graphicFrameLocks noChangeAspect="1"/>
          </p:cNvGraphicFramePr>
          <p:nvPr/>
        </p:nvGraphicFramePr>
        <p:xfrm>
          <a:off x="1972771" y="3416876"/>
          <a:ext cx="3634575" cy="964712"/>
        </p:xfrm>
        <a:graphic>
          <a:graphicData uri="http://schemas.openxmlformats.org/presentationml/2006/ole">
            <mc:AlternateContent xmlns:mc="http://schemas.openxmlformats.org/markup-compatibility/2006">
              <mc:Choice xmlns:v="urn:schemas-microsoft-com:vml" Requires="v">
                <p:oleObj name="Microsoft 公式 3.0" r:id="rId8" imgW="1295280" imgH="431640" progId="Equation.3">
                  <p:embed/>
                </p:oleObj>
              </mc:Choice>
              <mc:Fallback>
                <p:oleObj name="Microsoft 公式 3.0" r:id="rId8" imgW="1295280" imgH="431640" progId="Equation.3">
                  <p:embed/>
                  <p:pic>
                    <p:nvPicPr>
                      <p:cNvPr id="82" name="Object 11">
                        <a:extLst>
                          <a:ext uri="{FF2B5EF4-FFF2-40B4-BE49-F238E27FC236}">
                            <a16:creationId xmlns:a16="http://schemas.microsoft.com/office/drawing/2014/main" id="{DB842DFF-38B2-4024-B513-5D000016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2771" y="3416876"/>
                        <a:ext cx="3634575" cy="96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2">
            <a:extLst>
              <a:ext uri="{FF2B5EF4-FFF2-40B4-BE49-F238E27FC236}">
                <a16:creationId xmlns:a16="http://schemas.microsoft.com/office/drawing/2014/main" id="{E8468FA7-A26D-4BAE-8612-9862CD2936A0}"/>
              </a:ext>
            </a:extLst>
          </p:cNvPr>
          <p:cNvGraphicFramePr>
            <a:graphicFrameLocks noChangeAspect="1"/>
          </p:cNvGraphicFramePr>
          <p:nvPr/>
        </p:nvGraphicFramePr>
        <p:xfrm>
          <a:off x="1972771" y="4511979"/>
          <a:ext cx="5828796" cy="928239"/>
        </p:xfrm>
        <a:graphic>
          <a:graphicData uri="http://schemas.openxmlformats.org/presentationml/2006/ole">
            <mc:AlternateContent xmlns:mc="http://schemas.openxmlformats.org/markup-compatibility/2006">
              <mc:Choice xmlns:v="urn:schemas-microsoft-com:vml" Requires="v">
                <p:oleObj name="Equation" r:id="rId10" imgW="2197080" imgH="431640" progId="Equation.3">
                  <p:embed/>
                </p:oleObj>
              </mc:Choice>
              <mc:Fallback>
                <p:oleObj name="Equation" r:id="rId10" imgW="2197080" imgH="431640" progId="Equation.3">
                  <p:embed/>
                  <p:pic>
                    <p:nvPicPr>
                      <p:cNvPr id="83" name="Object 12">
                        <a:extLst>
                          <a:ext uri="{FF2B5EF4-FFF2-40B4-BE49-F238E27FC236}">
                            <a16:creationId xmlns:a16="http://schemas.microsoft.com/office/drawing/2014/main" id="{E8468FA7-A26D-4BAE-8612-9862CD2936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2771" y="4511979"/>
                        <a:ext cx="5828796" cy="92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标题 2"/>
          <p:cNvSpPr>
            <a:spLocks noGrp="1"/>
          </p:cNvSpPr>
          <p:nvPr>
            <p:ph type="title"/>
          </p:nvPr>
        </p:nvSpPr>
        <p:spPr>
          <a:xfrm>
            <a:off x="1184367" y="293914"/>
            <a:ext cx="7631642" cy="457200"/>
          </a:xfrm>
        </p:spPr>
        <p:txBody>
          <a:bodyPr/>
          <a:lstStyle/>
          <a:p>
            <a:r>
              <a:rPr lang="en-US" altLang="zh-CN" b="1" dirty="0">
                <a:latin typeface="微软雅黑" panose="020B0503020204020204" pitchFamily="34" charset="-122"/>
                <a:ea typeface="微软雅黑" panose="020B0503020204020204" pitchFamily="34" charset="-122"/>
              </a:rPr>
              <a:t>1.2.4.2 </a:t>
            </a:r>
            <a:r>
              <a:rPr lang="zh-CN" altLang="en-US" b="1" dirty="0">
                <a:latin typeface="微软雅黑" panose="020B0503020204020204" pitchFamily="34" charset="-122"/>
                <a:ea typeface="微软雅黑" panose="020B0503020204020204" pitchFamily="34" charset="-122"/>
              </a:rPr>
              <a:t>连续变量的</a:t>
            </a:r>
            <a:r>
              <a:rPr lang="en-US" altLang="zh-CN" b="1" dirty="0">
                <a:latin typeface="微软雅黑" panose="020B0503020204020204" pitchFamily="34" charset="-122"/>
                <a:ea typeface="微软雅黑" panose="020B0503020204020204" pitchFamily="34" charset="-122"/>
              </a:rPr>
              <a:t>n</a:t>
            </a:r>
            <a:r>
              <a:rPr lang="zh-CN" altLang="en-US" b="1" dirty="0">
                <a:latin typeface="微软雅黑" panose="020B0503020204020204" pitchFamily="34" charset="-122"/>
                <a:ea typeface="微软雅黑" panose="020B0503020204020204" pitchFamily="34" charset="-122"/>
              </a:rPr>
              <a:t>厂商古诺模型</a:t>
            </a:r>
            <a:endParaRPr lang="zh-CN" altLang="en-US" dirty="0"/>
          </a:p>
        </p:txBody>
      </p:sp>
    </p:spTree>
    <p:extLst>
      <p:ext uri="{BB962C8B-B14F-4D97-AF65-F5344CB8AC3E}">
        <p14:creationId xmlns:p14="http://schemas.microsoft.com/office/powerpoint/2010/main" val="1036954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366" y="293914"/>
            <a:ext cx="6478703" cy="457200"/>
          </a:xfrm>
        </p:spPr>
        <p:txBody>
          <a:bodyPr/>
          <a:lstStyle/>
          <a:p>
            <a:r>
              <a:rPr lang="en-US" altLang="zh-CN" b="1" dirty="0">
                <a:latin typeface="微软雅黑" panose="020B0503020204020204" pitchFamily="34" charset="-122"/>
                <a:ea typeface="微软雅黑" panose="020B0503020204020204" pitchFamily="34" charset="-122"/>
              </a:rPr>
              <a:t>1.3 </a:t>
            </a:r>
            <a:r>
              <a:rPr lang="zh-CN" altLang="en-US" b="1" dirty="0">
                <a:latin typeface="微软雅黑" panose="020B0503020204020204" pitchFamily="34" charset="-122"/>
                <a:ea typeface="微软雅黑" panose="020B0503020204020204" pitchFamily="34" charset="-122"/>
              </a:rPr>
              <a:t>博弈的特征和博弈的分类</a:t>
            </a:r>
            <a:endParaRPr lang="zh-CN" altLang="en-US" dirty="0"/>
          </a:p>
        </p:txBody>
      </p:sp>
      <p:sp>
        <p:nvSpPr>
          <p:cNvPr id="68611" name="Rectangle 3">
            <a:extLst>
              <a:ext uri="{FF2B5EF4-FFF2-40B4-BE49-F238E27FC236}">
                <a16:creationId xmlns:a16="http://schemas.microsoft.com/office/drawing/2014/main" id="{8E811DE5-8F24-4CD1-908D-A94CEEA5ABB5}"/>
              </a:ext>
            </a:extLst>
          </p:cNvPr>
          <p:cNvSpPr>
            <a:spLocks noGrp="1" noChangeArrowheads="1"/>
          </p:cNvSpPr>
          <p:nvPr>
            <p:ph idx="4294967295"/>
          </p:nvPr>
        </p:nvSpPr>
        <p:spPr>
          <a:xfrm>
            <a:off x="1317211" y="1408872"/>
            <a:ext cx="6629400" cy="3998913"/>
          </a:xfrm>
        </p:spPr>
        <p:txBody>
          <a:bodyPr>
            <a:normAutofit/>
          </a:bodyPr>
          <a:lstStyle/>
          <a:p>
            <a:pPr>
              <a:buFont typeface="Wingdings" panose="05000000000000000000" pitchFamily="2" charset="2"/>
              <a:buNone/>
            </a:pPr>
            <a:r>
              <a:rPr lang="en-US" altLang="zh-CN" sz="3200" dirty="0"/>
              <a:t>1.3.1 </a:t>
            </a:r>
            <a:r>
              <a:rPr lang="zh-CN" altLang="en-US" sz="3200" dirty="0"/>
              <a:t>博弈中的博弈方</a:t>
            </a:r>
          </a:p>
          <a:p>
            <a:pPr>
              <a:buFont typeface="Wingdings" panose="05000000000000000000" pitchFamily="2" charset="2"/>
              <a:buNone/>
            </a:pPr>
            <a:r>
              <a:rPr lang="en-US" altLang="zh-CN" sz="3200" dirty="0"/>
              <a:t>1.3.2 </a:t>
            </a:r>
            <a:r>
              <a:rPr lang="zh-CN" altLang="en-US" sz="3200" dirty="0"/>
              <a:t>博弈中的策略</a:t>
            </a:r>
          </a:p>
          <a:p>
            <a:pPr>
              <a:buNone/>
            </a:pPr>
            <a:r>
              <a:rPr lang="en-US" altLang="zh-CN" sz="3200" dirty="0"/>
              <a:t>1.3.3 </a:t>
            </a:r>
            <a:r>
              <a:rPr lang="zh-CN" altLang="en-US" sz="3200" dirty="0"/>
              <a:t>博弈的过程</a:t>
            </a:r>
          </a:p>
          <a:p>
            <a:pPr>
              <a:buNone/>
            </a:pPr>
            <a:r>
              <a:rPr lang="en-US" altLang="zh-CN" sz="3200" dirty="0"/>
              <a:t>1.3.4 </a:t>
            </a:r>
            <a:r>
              <a:rPr lang="zh-CN" altLang="en-US" sz="3200" dirty="0"/>
              <a:t>博弈中的得益</a:t>
            </a:r>
          </a:p>
          <a:p>
            <a:pPr>
              <a:buFont typeface="Wingdings" panose="05000000000000000000" pitchFamily="2" charset="2"/>
              <a:buNone/>
            </a:pPr>
            <a:r>
              <a:rPr lang="en-US" altLang="zh-CN" sz="3200" dirty="0"/>
              <a:t>1.3.5 </a:t>
            </a:r>
            <a:r>
              <a:rPr lang="zh-CN" altLang="en-US" sz="3200" dirty="0"/>
              <a:t>博弈的信息结构</a:t>
            </a:r>
          </a:p>
          <a:p>
            <a:pPr>
              <a:buFont typeface="Wingdings" panose="05000000000000000000" pitchFamily="2" charset="2"/>
              <a:buNone/>
            </a:pPr>
            <a:r>
              <a:rPr lang="en-US" altLang="zh-CN" sz="3200" dirty="0"/>
              <a:t>1.3.6 </a:t>
            </a:r>
            <a:r>
              <a:rPr lang="zh-CN" altLang="en-US" sz="3200" dirty="0"/>
              <a:t>博弈方式和决策方式</a:t>
            </a:r>
          </a:p>
          <a:p>
            <a:pPr>
              <a:buFont typeface="Wingdings" panose="05000000000000000000" pitchFamily="2" charset="2"/>
              <a:buNone/>
            </a:pPr>
            <a:r>
              <a:rPr lang="en-US" altLang="zh-CN" sz="3200" dirty="0"/>
              <a:t>1.3.7 </a:t>
            </a:r>
            <a:r>
              <a:rPr lang="zh-CN" altLang="en-US" sz="3200" dirty="0"/>
              <a:t>博弈理论结构</a:t>
            </a:r>
          </a:p>
        </p:txBody>
      </p:sp>
    </p:spTree>
    <p:extLst>
      <p:ext uri="{BB962C8B-B14F-4D97-AF65-F5344CB8AC3E}">
        <p14:creationId xmlns:p14="http://schemas.microsoft.com/office/powerpoint/2010/main" val="2160742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博弈的基本元素</a:t>
            </a:r>
          </a:p>
        </p:txBody>
      </p:sp>
      <p:sp>
        <p:nvSpPr>
          <p:cNvPr id="3" name="内容占位符 2"/>
          <p:cNvSpPr>
            <a:spLocks noGrp="1"/>
          </p:cNvSpPr>
          <p:nvPr>
            <p:ph idx="4294967295"/>
          </p:nvPr>
        </p:nvSpPr>
        <p:spPr>
          <a:xfrm>
            <a:off x="375793" y="1068249"/>
            <a:ext cx="11322563" cy="4815716"/>
          </a:xfrm>
        </p:spPr>
        <p:txBody>
          <a:bodyPr>
            <a:noAutofit/>
          </a:bodyPr>
          <a:lstStyle/>
          <a:p>
            <a:pPr>
              <a:lnSpc>
                <a:spcPct val="200000"/>
              </a:lnSpc>
              <a:spcBef>
                <a:spcPts val="1800"/>
              </a:spcBef>
            </a:pPr>
            <a:r>
              <a:rPr lang="zh-CN" altLang="en-US" sz="2000" b="1" dirty="0">
                <a:solidFill>
                  <a:srgbClr val="0000FF"/>
                </a:solidFill>
              </a:rPr>
              <a:t>参与人</a:t>
            </a:r>
            <a:r>
              <a:rPr lang="zh-CN" altLang="en-US" sz="2000" dirty="0"/>
              <a:t>（</a:t>
            </a:r>
            <a:r>
              <a:rPr lang="en-US" altLang="zh-CN" sz="2000" dirty="0"/>
              <a:t>players)</a:t>
            </a:r>
            <a:r>
              <a:rPr lang="zh-CN" altLang="en-US" sz="2000" dirty="0"/>
              <a:t>：博弈中决策主体的集合：什么人参与博弈；每个人是什么角色。</a:t>
            </a:r>
            <a:endParaRPr lang="en-US" altLang="zh-CN" sz="2000" dirty="0"/>
          </a:p>
          <a:p>
            <a:pPr>
              <a:lnSpc>
                <a:spcPct val="200000"/>
              </a:lnSpc>
              <a:spcBef>
                <a:spcPts val="0"/>
              </a:spcBef>
            </a:pPr>
            <a:r>
              <a:rPr lang="zh-CN" altLang="en-US" sz="2000" b="1" dirty="0">
                <a:solidFill>
                  <a:srgbClr val="0000FF"/>
                </a:solidFill>
              </a:rPr>
              <a:t>行动</a:t>
            </a:r>
            <a:r>
              <a:rPr lang="zh-CN" altLang="en-US" sz="2000" dirty="0"/>
              <a:t>（</a:t>
            </a:r>
            <a:r>
              <a:rPr lang="en-US" altLang="zh-CN" sz="2000" dirty="0"/>
              <a:t>actions): </a:t>
            </a:r>
            <a:r>
              <a:rPr lang="zh-CN" altLang="en-US" sz="2000" dirty="0"/>
              <a:t>每个人有些什么样行动可以选择；在什么时候行动。</a:t>
            </a:r>
            <a:endParaRPr lang="en-US" altLang="zh-CN" sz="2000" dirty="0"/>
          </a:p>
          <a:p>
            <a:pPr>
              <a:lnSpc>
                <a:spcPct val="200000"/>
              </a:lnSpc>
              <a:spcBef>
                <a:spcPts val="0"/>
              </a:spcBef>
            </a:pPr>
            <a:r>
              <a:rPr lang="zh-CN" altLang="en-US" sz="2000" b="1" dirty="0">
                <a:solidFill>
                  <a:srgbClr val="0000FF"/>
                </a:solidFill>
              </a:rPr>
              <a:t>信息</a:t>
            </a:r>
            <a:r>
              <a:rPr lang="en-US" altLang="zh-CN" sz="2000" dirty="0"/>
              <a:t>(information)</a:t>
            </a:r>
            <a:r>
              <a:rPr lang="zh-CN" altLang="en-US" sz="2000" dirty="0"/>
              <a:t>：在博弈中的知识；每个人知道些什么（包括特征、行动等）。</a:t>
            </a:r>
            <a:endParaRPr lang="en-US" altLang="zh-CN" sz="2000" dirty="0"/>
          </a:p>
          <a:p>
            <a:pPr>
              <a:lnSpc>
                <a:spcPct val="200000"/>
              </a:lnSpc>
              <a:spcBef>
                <a:spcPts val="0"/>
              </a:spcBef>
            </a:pPr>
            <a:r>
              <a:rPr lang="zh-CN" altLang="en-US" sz="2000" b="1" dirty="0">
                <a:solidFill>
                  <a:srgbClr val="0000FF"/>
                </a:solidFill>
              </a:rPr>
              <a:t>战略或策略</a:t>
            </a:r>
            <a:r>
              <a:rPr lang="zh-CN" altLang="en-US" sz="2000" dirty="0"/>
              <a:t>（</a:t>
            </a:r>
            <a:r>
              <a:rPr lang="en-US" altLang="zh-CN" sz="2000" dirty="0"/>
              <a:t>strategies)</a:t>
            </a:r>
            <a:r>
              <a:rPr lang="zh-CN" altLang="en-US" sz="2000" dirty="0"/>
              <a:t>：行动计划；每个人有什么战略可供选择；战略的完备性</a:t>
            </a:r>
            <a:r>
              <a:rPr lang="en-US" altLang="zh-CN" sz="2000" dirty="0"/>
              <a:t>(</a:t>
            </a:r>
            <a:r>
              <a:rPr lang="zh-CN" altLang="en-US" sz="2000" dirty="0">
                <a:solidFill>
                  <a:srgbClr val="0070C0"/>
                </a:solidFill>
              </a:rPr>
              <a:t>人不犯我，我不犯人；人若犯我，我必犯人</a:t>
            </a:r>
            <a:r>
              <a:rPr lang="zh-CN" altLang="en-US" sz="2000" dirty="0"/>
              <a:t>）</a:t>
            </a:r>
            <a:endParaRPr lang="en-US" altLang="zh-CN" sz="2000" dirty="0"/>
          </a:p>
          <a:p>
            <a:pPr>
              <a:lnSpc>
                <a:spcPct val="200000"/>
              </a:lnSpc>
              <a:spcBef>
                <a:spcPts val="0"/>
              </a:spcBef>
            </a:pPr>
            <a:r>
              <a:rPr lang="zh-CN" altLang="en-US" sz="2000" b="1" dirty="0">
                <a:solidFill>
                  <a:srgbClr val="0000FF"/>
                </a:solidFill>
              </a:rPr>
              <a:t>支付</a:t>
            </a:r>
            <a:r>
              <a:rPr lang="zh-CN" altLang="en-US" sz="2000" dirty="0"/>
              <a:t>（</a:t>
            </a:r>
            <a:r>
              <a:rPr lang="en-US" altLang="zh-CN" sz="2000" dirty="0"/>
              <a:t>payoffs)</a:t>
            </a:r>
            <a:r>
              <a:rPr lang="zh-CN" altLang="en-US" sz="2000" dirty="0"/>
              <a:t>：每个人在不同战略组合下得到些什么；依赖于所有参与人的选择。</a:t>
            </a:r>
            <a:endParaRPr lang="en-US" altLang="zh-CN" sz="2000" dirty="0"/>
          </a:p>
          <a:p>
            <a:pPr>
              <a:lnSpc>
                <a:spcPct val="120000"/>
              </a:lnSpc>
              <a:spcBef>
                <a:spcPts val="0"/>
              </a:spcBef>
            </a:pPr>
            <a:endParaRPr lang="zh-CN" altLang="en-US" sz="1600" dirty="0"/>
          </a:p>
          <a:p>
            <a:pPr>
              <a:lnSpc>
                <a:spcPct val="120000"/>
              </a:lnSpc>
              <a:spcBef>
                <a:spcPts val="0"/>
              </a:spcBef>
            </a:pPr>
            <a:endParaRPr lang="zh-CN" altLang="en-US" sz="1600" dirty="0"/>
          </a:p>
        </p:txBody>
      </p:sp>
    </p:spTree>
    <p:extLst>
      <p:ext uri="{BB962C8B-B14F-4D97-AF65-F5344CB8AC3E}">
        <p14:creationId xmlns:p14="http://schemas.microsoft.com/office/powerpoint/2010/main" val="2571282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1.3.1 </a:t>
            </a:r>
            <a:r>
              <a:rPr lang="zh-CN" altLang="en-US" b="1" dirty="0">
                <a:latin typeface="微软雅黑" panose="020B0503020204020204" pitchFamily="34" charset="-122"/>
                <a:ea typeface="微软雅黑" panose="020B0503020204020204" pitchFamily="34" charset="-122"/>
              </a:rPr>
              <a:t>博弈中的博弈方</a:t>
            </a:r>
            <a:endParaRPr lang="zh-CN" altLang="en-US" dirty="0"/>
          </a:p>
        </p:txBody>
      </p:sp>
      <p:sp>
        <p:nvSpPr>
          <p:cNvPr id="70659" name="Rectangle 3">
            <a:extLst>
              <a:ext uri="{FF2B5EF4-FFF2-40B4-BE49-F238E27FC236}">
                <a16:creationId xmlns:a16="http://schemas.microsoft.com/office/drawing/2014/main" id="{021426CE-4E6F-427B-9CEF-29DF72FD8FF4}"/>
              </a:ext>
            </a:extLst>
          </p:cNvPr>
          <p:cNvSpPr>
            <a:spLocks noGrp="1" noChangeArrowheads="1"/>
          </p:cNvSpPr>
          <p:nvPr>
            <p:ph idx="4294967295"/>
          </p:nvPr>
        </p:nvSpPr>
        <p:spPr>
          <a:xfrm>
            <a:off x="1063487" y="1564517"/>
            <a:ext cx="8429625" cy="3930650"/>
          </a:xfrm>
        </p:spPr>
        <p:txBody>
          <a:bodyPr>
            <a:normAutofit fontScale="92500" lnSpcReduction="10000"/>
          </a:bodyPr>
          <a:lstStyle/>
          <a:p>
            <a:pPr algn="just">
              <a:lnSpc>
                <a:spcPct val="150000"/>
              </a:lnSpc>
              <a:buFont typeface="Wingdings" panose="05000000000000000000" pitchFamily="2" charset="2"/>
              <a:buNone/>
            </a:pPr>
            <a:r>
              <a:rPr lang="zh-CN" altLang="en-US" sz="2800" b="1" dirty="0"/>
              <a:t>博弈方</a:t>
            </a:r>
            <a:r>
              <a:rPr lang="zh-CN" altLang="en-US" sz="2800" dirty="0"/>
              <a:t>：独立决策、独立承担博弈结果的个人或组织。</a:t>
            </a:r>
          </a:p>
          <a:p>
            <a:pPr algn="just">
              <a:lnSpc>
                <a:spcPct val="150000"/>
              </a:lnSpc>
            </a:pPr>
            <a:r>
              <a:rPr lang="zh-CN" altLang="en-US" sz="2800" dirty="0"/>
              <a:t>博弈规则面前博弈方之间平等，不因博弈方之间权利、地位的差异而改变。</a:t>
            </a:r>
          </a:p>
          <a:p>
            <a:pPr algn="just">
              <a:lnSpc>
                <a:spcPct val="150000"/>
              </a:lnSpc>
            </a:pPr>
            <a:r>
              <a:rPr lang="zh-CN" altLang="en-US" sz="2800" dirty="0"/>
              <a:t>博弈方数量对博弈结果和分析有影响</a:t>
            </a:r>
            <a:r>
              <a:rPr lang="zh-CN" altLang="en-US" dirty="0"/>
              <a:t>。</a:t>
            </a:r>
            <a:endParaRPr lang="zh-CN" altLang="en-US" sz="2800" dirty="0"/>
          </a:p>
          <a:p>
            <a:pPr algn="just">
              <a:lnSpc>
                <a:spcPct val="150000"/>
              </a:lnSpc>
            </a:pPr>
            <a:r>
              <a:rPr lang="zh-CN" altLang="en-US" sz="2800" dirty="0"/>
              <a:t>根据博弈方数量分单人博弈、两人博弈、多人博弈等。最常见的是两人博弈，单人博弈是退化的博弈。</a:t>
            </a:r>
          </a:p>
        </p:txBody>
      </p:sp>
    </p:spTree>
    <p:extLst>
      <p:ext uri="{BB962C8B-B14F-4D97-AF65-F5344CB8AC3E}">
        <p14:creationId xmlns:p14="http://schemas.microsoft.com/office/powerpoint/2010/main" val="3774083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367" y="293914"/>
            <a:ext cx="8006202" cy="457200"/>
          </a:xfrm>
        </p:spPr>
        <p:txBody>
          <a:bodyPr/>
          <a:lstStyle/>
          <a:p>
            <a:r>
              <a:rPr lang="en-US" altLang="zh-CN" b="1" dirty="0">
                <a:latin typeface="微软雅黑" panose="020B0503020204020204" pitchFamily="34" charset="-122"/>
                <a:ea typeface="微软雅黑" panose="020B0503020204020204" pitchFamily="34" charset="-122"/>
              </a:rPr>
              <a:t>1.3.1.1 </a:t>
            </a:r>
            <a:r>
              <a:rPr lang="zh-CN" altLang="en-US" b="1" dirty="0">
                <a:latin typeface="微软雅黑" panose="020B0503020204020204" pitchFamily="34" charset="-122"/>
                <a:ea typeface="微软雅黑" panose="020B0503020204020204" pitchFamily="34" charset="-122"/>
              </a:rPr>
              <a:t>单人博弈</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只有一个博弈方的博弈</a:t>
            </a:r>
            <a:endParaRPr lang="zh-CN" altLang="en-US" dirty="0"/>
          </a:p>
        </p:txBody>
      </p:sp>
      <p:sp>
        <p:nvSpPr>
          <p:cNvPr id="25603" name="Rectangle 3">
            <a:extLst>
              <a:ext uri="{FF2B5EF4-FFF2-40B4-BE49-F238E27FC236}">
                <a16:creationId xmlns:a16="http://schemas.microsoft.com/office/drawing/2014/main" id="{FA1620B4-4359-4C02-B5DE-F3B1B284F53C}"/>
              </a:ext>
            </a:extLst>
          </p:cNvPr>
          <p:cNvSpPr>
            <a:spLocks noGrp="1" noChangeArrowheads="1"/>
          </p:cNvSpPr>
          <p:nvPr>
            <p:ph idx="4294967295"/>
          </p:nvPr>
        </p:nvSpPr>
        <p:spPr>
          <a:xfrm>
            <a:off x="501203" y="1369411"/>
            <a:ext cx="10683202" cy="1801567"/>
          </a:xfrm>
        </p:spPr>
        <p:txBody>
          <a:bodyPr/>
          <a:lstStyle/>
          <a:p>
            <a:pPr indent="0" algn="just">
              <a:lnSpc>
                <a:spcPct val="150000"/>
              </a:lnSpc>
              <a:buFont typeface="Wingdings" panose="05000000000000000000" pitchFamily="2" charset="2"/>
              <a:buNone/>
            </a:pPr>
            <a:r>
              <a:rPr lang="zh-CN" altLang="en-US" sz="2400" dirty="0"/>
              <a:t>博弈方在该博弈中的策略包括两步行动选择</a:t>
            </a:r>
            <a:r>
              <a:rPr lang="en-US" altLang="zh-CN" sz="2400" dirty="0"/>
              <a:t>,</a:t>
            </a:r>
            <a:r>
              <a:rPr lang="zh-CN" altLang="en-US" sz="2400" dirty="0"/>
              <a:t>可以用如下所示的“扩展形”（</a:t>
            </a:r>
            <a:r>
              <a:rPr lang="en-US" altLang="zh-CN" sz="2400" dirty="0"/>
              <a:t>extensive form</a:t>
            </a:r>
            <a:r>
              <a:rPr lang="zh-CN" altLang="en-US" sz="2400" dirty="0"/>
              <a:t>）表示。其中，两个圆圈</a:t>
            </a:r>
            <a:r>
              <a:rPr lang="en-US" altLang="zh-CN" sz="2400" dirty="0"/>
              <a:t>1-A</a:t>
            </a:r>
            <a:r>
              <a:rPr lang="zh-CN" altLang="en-US" sz="2400" dirty="0"/>
              <a:t>、</a:t>
            </a:r>
            <a:r>
              <a:rPr lang="en-US" altLang="zh-CN" sz="2400" dirty="0"/>
              <a:t>1-B</a:t>
            </a:r>
            <a:r>
              <a:rPr lang="zh-CN" altLang="en-US" sz="2400" dirty="0"/>
              <a:t>分别表示博弈中唯一的博弈方</a:t>
            </a:r>
            <a:r>
              <a:rPr lang="en-US" altLang="zh-CN" sz="2400" dirty="0"/>
              <a:t>1</a:t>
            </a:r>
            <a:r>
              <a:rPr lang="zh-CN" altLang="en-US" sz="2400" dirty="0"/>
              <a:t>的两个选择“节点”（</a:t>
            </a:r>
            <a:r>
              <a:rPr lang="en-US" altLang="zh-CN" sz="2400" dirty="0"/>
              <a:t>nodes</a:t>
            </a:r>
            <a:r>
              <a:rPr lang="zh-CN" altLang="en-US" sz="2400" dirty="0"/>
              <a:t>）</a:t>
            </a:r>
            <a:r>
              <a:rPr lang="en-US" altLang="zh-CN" sz="2400" dirty="0"/>
              <a:t>,</a:t>
            </a:r>
            <a:r>
              <a:rPr lang="zh-CN" altLang="en-US" sz="2400" dirty="0"/>
              <a:t>也称为“</a:t>
            </a:r>
            <a:r>
              <a:rPr lang="zh-CN" altLang="en-US" sz="2400" dirty="0">
                <a:solidFill>
                  <a:srgbClr val="FF0000"/>
                </a:solidFill>
              </a:rPr>
              <a:t>信息集</a:t>
            </a:r>
            <a:r>
              <a:rPr lang="zh-CN" altLang="en-US" sz="2400" dirty="0"/>
              <a:t>”（</a:t>
            </a:r>
            <a:r>
              <a:rPr lang="en-US" altLang="zh-CN" sz="2400" dirty="0"/>
              <a:t>infor­mation set</a:t>
            </a:r>
            <a:r>
              <a:rPr lang="zh-CN" altLang="en-US" sz="2400" dirty="0"/>
              <a:t>）。</a:t>
            </a:r>
          </a:p>
          <a:p>
            <a:pPr algn="just">
              <a:buFont typeface="Wingdings" panose="05000000000000000000" pitchFamily="2" charset="2"/>
              <a:buNone/>
            </a:pPr>
            <a:endParaRPr lang="en-US" altLang="zh-CN" sz="2400" dirty="0"/>
          </a:p>
        </p:txBody>
      </p:sp>
      <p:grpSp>
        <p:nvGrpSpPr>
          <p:cNvPr id="25638" name="Group 38">
            <a:extLst>
              <a:ext uri="{FF2B5EF4-FFF2-40B4-BE49-F238E27FC236}">
                <a16:creationId xmlns:a16="http://schemas.microsoft.com/office/drawing/2014/main" id="{F09F8F1D-16DE-4C59-852C-94DCCDBEAD08}"/>
              </a:ext>
            </a:extLst>
          </p:cNvPr>
          <p:cNvGrpSpPr>
            <a:grpSpLocks/>
          </p:cNvGrpSpPr>
          <p:nvPr/>
        </p:nvGrpSpPr>
        <p:grpSpPr bwMode="auto">
          <a:xfrm>
            <a:off x="1389620" y="3391000"/>
            <a:ext cx="4479925" cy="2739231"/>
            <a:chOff x="431" y="2795"/>
            <a:chExt cx="2267" cy="1343"/>
          </a:xfrm>
        </p:grpSpPr>
        <p:sp>
          <p:nvSpPr>
            <p:cNvPr id="25604" name="Rectangle 4">
              <a:extLst>
                <a:ext uri="{FF2B5EF4-FFF2-40B4-BE49-F238E27FC236}">
                  <a16:creationId xmlns:a16="http://schemas.microsoft.com/office/drawing/2014/main" id="{A6129A40-A8FB-446E-9404-B123219E563A}"/>
                </a:ext>
              </a:extLst>
            </p:cNvPr>
            <p:cNvSpPr>
              <a:spLocks noChangeArrowheads="1"/>
            </p:cNvSpPr>
            <p:nvPr/>
          </p:nvSpPr>
          <p:spPr bwMode="auto">
            <a:xfrm>
              <a:off x="431" y="2976"/>
              <a:ext cx="545" cy="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05" name="Rectangle 5">
              <a:extLst>
                <a:ext uri="{FF2B5EF4-FFF2-40B4-BE49-F238E27FC236}">
                  <a16:creationId xmlns:a16="http://schemas.microsoft.com/office/drawing/2014/main" id="{56F534AC-7210-4208-BE0B-44BE5C3AAEDF}"/>
                </a:ext>
              </a:extLst>
            </p:cNvPr>
            <p:cNvSpPr>
              <a:spLocks noChangeArrowheads="1"/>
            </p:cNvSpPr>
            <p:nvPr/>
          </p:nvSpPr>
          <p:spPr bwMode="auto">
            <a:xfrm>
              <a:off x="1383" y="2976"/>
              <a:ext cx="545" cy="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06" name="Rectangle 6">
              <a:extLst>
                <a:ext uri="{FF2B5EF4-FFF2-40B4-BE49-F238E27FC236}">
                  <a16:creationId xmlns:a16="http://schemas.microsoft.com/office/drawing/2014/main" id="{304A3FFF-D72E-4C5D-A7B0-4ABE3EEFC575}"/>
                </a:ext>
              </a:extLst>
            </p:cNvPr>
            <p:cNvSpPr>
              <a:spLocks noChangeArrowheads="1"/>
            </p:cNvSpPr>
            <p:nvPr/>
          </p:nvSpPr>
          <p:spPr bwMode="auto">
            <a:xfrm>
              <a:off x="431" y="3612"/>
              <a:ext cx="1496" cy="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08" name="Line 8">
              <a:extLst>
                <a:ext uri="{FF2B5EF4-FFF2-40B4-BE49-F238E27FC236}">
                  <a16:creationId xmlns:a16="http://schemas.microsoft.com/office/drawing/2014/main" id="{BAA3511F-9011-496E-A685-96621B45ED40}"/>
                </a:ext>
              </a:extLst>
            </p:cNvPr>
            <p:cNvSpPr>
              <a:spLocks noChangeShapeType="1"/>
            </p:cNvSpPr>
            <p:nvPr/>
          </p:nvSpPr>
          <p:spPr bwMode="auto">
            <a:xfrm>
              <a:off x="431" y="3294"/>
              <a:ext cx="0"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09" name="Line 9">
              <a:extLst>
                <a:ext uri="{FF2B5EF4-FFF2-40B4-BE49-F238E27FC236}">
                  <a16:creationId xmlns:a16="http://schemas.microsoft.com/office/drawing/2014/main" id="{CE835E06-4334-4738-9164-C08CA97FFBA2}"/>
                </a:ext>
              </a:extLst>
            </p:cNvPr>
            <p:cNvSpPr>
              <a:spLocks noChangeShapeType="1"/>
            </p:cNvSpPr>
            <p:nvPr/>
          </p:nvSpPr>
          <p:spPr bwMode="auto">
            <a:xfrm>
              <a:off x="1927" y="2976"/>
              <a:ext cx="4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0" name="Line 10">
              <a:extLst>
                <a:ext uri="{FF2B5EF4-FFF2-40B4-BE49-F238E27FC236}">
                  <a16:creationId xmlns:a16="http://schemas.microsoft.com/office/drawing/2014/main" id="{CD7CF686-5129-42C5-B77E-118EE1179D99}"/>
                </a:ext>
              </a:extLst>
            </p:cNvPr>
            <p:cNvSpPr>
              <a:spLocks noChangeShapeType="1"/>
            </p:cNvSpPr>
            <p:nvPr/>
          </p:nvSpPr>
          <p:spPr bwMode="auto">
            <a:xfrm>
              <a:off x="2336" y="2976"/>
              <a:ext cx="0" cy="9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1" name="Rectangle 11">
              <a:extLst>
                <a:ext uri="{FF2B5EF4-FFF2-40B4-BE49-F238E27FC236}">
                  <a16:creationId xmlns:a16="http://schemas.microsoft.com/office/drawing/2014/main" id="{C727D9EA-6A74-4B27-AE3E-06641B5AABEB}"/>
                </a:ext>
              </a:extLst>
            </p:cNvPr>
            <p:cNvSpPr>
              <a:spLocks noChangeArrowheads="1"/>
            </p:cNvSpPr>
            <p:nvPr/>
          </p:nvSpPr>
          <p:spPr bwMode="auto">
            <a:xfrm>
              <a:off x="975" y="2795"/>
              <a:ext cx="454" cy="181"/>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入口</a:t>
              </a:r>
            </a:p>
          </p:txBody>
        </p:sp>
        <p:sp>
          <p:nvSpPr>
            <p:cNvPr id="25612" name="Rectangle 12">
              <a:extLst>
                <a:ext uri="{FF2B5EF4-FFF2-40B4-BE49-F238E27FC236}">
                  <a16:creationId xmlns:a16="http://schemas.microsoft.com/office/drawing/2014/main" id="{6D8F0CC0-B27D-426C-94FD-63DA4F8DAE73}"/>
                </a:ext>
              </a:extLst>
            </p:cNvPr>
            <p:cNvSpPr>
              <a:spLocks noChangeArrowheads="1"/>
            </p:cNvSpPr>
            <p:nvPr/>
          </p:nvSpPr>
          <p:spPr bwMode="auto">
            <a:xfrm>
              <a:off x="1066" y="3385"/>
              <a:ext cx="272" cy="182"/>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A</a:t>
              </a:r>
            </a:p>
          </p:txBody>
        </p:sp>
        <p:sp>
          <p:nvSpPr>
            <p:cNvPr id="25613" name="Rectangle 13">
              <a:extLst>
                <a:ext uri="{FF2B5EF4-FFF2-40B4-BE49-F238E27FC236}">
                  <a16:creationId xmlns:a16="http://schemas.microsoft.com/office/drawing/2014/main" id="{C7805F83-CE3F-4BA5-B0DE-33B9AA1A18B2}"/>
                </a:ext>
              </a:extLst>
            </p:cNvPr>
            <p:cNvSpPr>
              <a:spLocks noChangeArrowheads="1"/>
            </p:cNvSpPr>
            <p:nvPr/>
          </p:nvSpPr>
          <p:spPr bwMode="auto">
            <a:xfrm>
              <a:off x="2018" y="3385"/>
              <a:ext cx="227" cy="18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B</a:t>
              </a:r>
            </a:p>
          </p:txBody>
        </p:sp>
        <p:sp>
          <p:nvSpPr>
            <p:cNvPr id="25614" name="Line 14">
              <a:extLst>
                <a:ext uri="{FF2B5EF4-FFF2-40B4-BE49-F238E27FC236}">
                  <a16:creationId xmlns:a16="http://schemas.microsoft.com/office/drawing/2014/main" id="{615D957A-4135-413A-9623-9FF5A2CC8FEF}"/>
                </a:ext>
              </a:extLst>
            </p:cNvPr>
            <p:cNvSpPr>
              <a:spLocks noChangeShapeType="1"/>
            </p:cNvSpPr>
            <p:nvPr/>
          </p:nvSpPr>
          <p:spPr bwMode="auto">
            <a:xfrm>
              <a:off x="1202" y="3022"/>
              <a:ext cx="0" cy="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5" name="Line 15">
              <a:extLst>
                <a:ext uri="{FF2B5EF4-FFF2-40B4-BE49-F238E27FC236}">
                  <a16:creationId xmlns:a16="http://schemas.microsoft.com/office/drawing/2014/main" id="{A3D684ED-0154-4374-90F0-DAB75FF441F3}"/>
                </a:ext>
              </a:extLst>
            </p:cNvPr>
            <p:cNvSpPr>
              <a:spLocks noChangeShapeType="1"/>
            </p:cNvSpPr>
            <p:nvPr/>
          </p:nvSpPr>
          <p:spPr bwMode="auto">
            <a:xfrm flipH="1">
              <a:off x="567" y="3475"/>
              <a:ext cx="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6" name="Line 16">
              <a:extLst>
                <a:ext uri="{FF2B5EF4-FFF2-40B4-BE49-F238E27FC236}">
                  <a16:creationId xmlns:a16="http://schemas.microsoft.com/office/drawing/2014/main" id="{68B7C535-9619-4B9D-9231-9DBA5B4B0D5B}"/>
                </a:ext>
              </a:extLst>
            </p:cNvPr>
            <p:cNvSpPr>
              <a:spLocks noChangeShapeType="1"/>
            </p:cNvSpPr>
            <p:nvPr/>
          </p:nvSpPr>
          <p:spPr bwMode="auto">
            <a:xfrm>
              <a:off x="1474" y="3475"/>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7" name="Line 17">
              <a:extLst>
                <a:ext uri="{FF2B5EF4-FFF2-40B4-BE49-F238E27FC236}">
                  <a16:creationId xmlns:a16="http://schemas.microsoft.com/office/drawing/2014/main" id="{BD36A56B-79FA-40EC-B101-FB555C4BF321}"/>
                </a:ext>
              </a:extLst>
            </p:cNvPr>
            <p:cNvSpPr>
              <a:spLocks noChangeShapeType="1"/>
            </p:cNvSpPr>
            <p:nvPr/>
          </p:nvSpPr>
          <p:spPr bwMode="auto">
            <a:xfrm flipV="1">
              <a:off x="2109" y="3022"/>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8" name="Line 18">
              <a:extLst>
                <a:ext uri="{FF2B5EF4-FFF2-40B4-BE49-F238E27FC236}">
                  <a16:creationId xmlns:a16="http://schemas.microsoft.com/office/drawing/2014/main" id="{F950A94C-2688-4CE1-99EE-EDD3BEA42534}"/>
                </a:ext>
              </a:extLst>
            </p:cNvPr>
            <p:cNvSpPr>
              <a:spLocks noChangeShapeType="1"/>
            </p:cNvSpPr>
            <p:nvPr/>
          </p:nvSpPr>
          <p:spPr bwMode="auto">
            <a:xfrm>
              <a:off x="2109" y="3657"/>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19" name="Rectangle 19">
              <a:extLst>
                <a:ext uri="{FF2B5EF4-FFF2-40B4-BE49-F238E27FC236}">
                  <a16:creationId xmlns:a16="http://schemas.microsoft.com/office/drawing/2014/main" id="{5EF5CF36-762C-49FB-B479-4F3A88917E27}"/>
                </a:ext>
              </a:extLst>
            </p:cNvPr>
            <p:cNvSpPr>
              <a:spLocks noChangeArrowheads="1"/>
            </p:cNvSpPr>
            <p:nvPr/>
          </p:nvSpPr>
          <p:spPr bwMode="auto">
            <a:xfrm>
              <a:off x="1927" y="3974"/>
              <a:ext cx="771" cy="164"/>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出口</a:t>
              </a: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a:t>
              </a: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奖金</a:t>
              </a: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M)</a:t>
              </a:r>
            </a:p>
          </p:txBody>
        </p:sp>
      </p:grpSp>
      <p:grpSp>
        <p:nvGrpSpPr>
          <p:cNvPr id="25640" name="Group 40">
            <a:extLst>
              <a:ext uri="{FF2B5EF4-FFF2-40B4-BE49-F238E27FC236}">
                <a16:creationId xmlns:a16="http://schemas.microsoft.com/office/drawing/2014/main" id="{98DFD6D9-AAF5-451E-8128-C197D32E4100}"/>
              </a:ext>
            </a:extLst>
          </p:cNvPr>
          <p:cNvGrpSpPr>
            <a:grpSpLocks/>
          </p:cNvGrpSpPr>
          <p:nvPr/>
        </p:nvGrpSpPr>
        <p:grpSpPr bwMode="auto">
          <a:xfrm>
            <a:off x="7424469" y="3170978"/>
            <a:ext cx="3532200" cy="2967829"/>
            <a:chOff x="3445" y="2251"/>
            <a:chExt cx="1931" cy="1724"/>
          </a:xfrm>
        </p:grpSpPr>
        <p:sp>
          <p:nvSpPr>
            <p:cNvPr id="25620" name="Oval 20">
              <a:extLst>
                <a:ext uri="{FF2B5EF4-FFF2-40B4-BE49-F238E27FC236}">
                  <a16:creationId xmlns:a16="http://schemas.microsoft.com/office/drawing/2014/main" id="{55BD0F60-4578-4F8A-A36B-16C3A8AA068F}"/>
                </a:ext>
              </a:extLst>
            </p:cNvPr>
            <p:cNvSpPr>
              <a:spLocks noChangeArrowheads="1"/>
            </p:cNvSpPr>
            <p:nvPr/>
          </p:nvSpPr>
          <p:spPr bwMode="auto">
            <a:xfrm>
              <a:off x="3879" y="2478"/>
              <a:ext cx="453" cy="2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1-A</a:t>
              </a:r>
            </a:p>
          </p:txBody>
        </p:sp>
        <p:sp>
          <p:nvSpPr>
            <p:cNvPr id="25622" name="Oval 22">
              <a:extLst>
                <a:ext uri="{FF2B5EF4-FFF2-40B4-BE49-F238E27FC236}">
                  <a16:creationId xmlns:a16="http://schemas.microsoft.com/office/drawing/2014/main" id="{388EE477-09F2-4B50-AA08-A6E5058B7984}"/>
                </a:ext>
              </a:extLst>
            </p:cNvPr>
            <p:cNvSpPr>
              <a:spLocks noChangeArrowheads="1"/>
            </p:cNvSpPr>
            <p:nvPr/>
          </p:nvSpPr>
          <p:spPr bwMode="auto">
            <a:xfrm>
              <a:off x="4423" y="3113"/>
              <a:ext cx="453" cy="2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1-B</a:t>
              </a:r>
            </a:p>
          </p:txBody>
        </p:sp>
        <p:sp>
          <p:nvSpPr>
            <p:cNvPr id="25623" name="AutoShape 23">
              <a:extLst>
                <a:ext uri="{FF2B5EF4-FFF2-40B4-BE49-F238E27FC236}">
                  <a16:creationId xmlns:a16="http://schemas.microsoft.com/office/drawing/2014/main" id="{63DB7291-1846-4821-84BA-595443F65975}"/>
                </a:ext>
              </a:extLst>
            </p:cNvPr>
            <p:cNvSpPr>
              <a:spLocks noChangeArrowheads="1"/>
            </p:cNvSpPr>
            <p:nvPr/>
          </p:nvSpPr>
          <p:spPr bwMode="auto">
            <a:xfrm>
              <a:off x="3606" y="3158"/>
              <a:ext cx="46" cy="45"/>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24" name="AutoShape 24">
              <a:extLst>
                <a:ext uri="{FF2B5EF4-FFF2-40B4-BE49-F238E27FC236}">
                  <a16:creationId xmlns:a16="http://schemas.microsoft.com/office/drawing/2014/main" id="{21C0E024-AE84-44A2-99A4-33A8459F7E1B}"/>
                </a:ext>
              </a:extLst>
            </p:cNvPr>
            <p:cNvSpPr>
              <a:spLocks noChangeArrowheads="1"/>
            </p:cNvSpPr>
            <p:nvPr/>
          </p:nvSpPr>
          <p:spPr bwMode="auto">
            <a:xfrm>
              <a:off x="4286" y="3612"/>
              <a:ext cx="45" cy="45"/>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25" name="AutoShape 25">
              <a:extLst>
                <a:ext uri="{FF2B5EF4-FFF2-40B4-BE49-F238E27FC236}">
                  <a16:creationId xmlns:a16="http://schemas.microsoft.com/office/drawing/2014/main" id="{0AE3D904-D3F8-4C55-AA7B-BB90AB31E6EE}"/>
                </a:ext>
              </a:extLst>
            </p:cNvPr>
            <p:cNvSpPr>
              <a:spLocks noChangeArrowheads="1"/>
            </p:cNvSpPr>
            <p:nvPr/>
          </p:nvSpPr>
          <p:spPr bwMode="auto">
            <a:xfrm>
              <a:off x="5057" y="3612"/>
              <a:ext cx="45" cy="45"/>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26" name="Line 26">
              <a:extLst>
                <a:ext uri="{FF2B5EF4-FFF2-40B4-BE49-F238E27FC236}">
                  <a16:creationId xmlns:a16="http://schemas.microsoft.com/office/drawing/2014/main" id="{A13440CC-28D2-418B-9E78-DB9862ECA9EC}"/>
                </a:ext>
              </a:extLst>
            </p:cNvPr>
            <p:cNvSpPr>
              <a:spLocks noChangeShapeType="1"/>
            </p:cNvSpPr>
            <p:nvPr/>
          </p:nvSpPr>
          <p:spPr bwMode="auto">
            <a:xfrm flipH="1">
              <a:off x="3652" y="2705"/>
              <a:ext cx="317" cy="4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27" name="Line 27">
              <a:extLst>
                <a:ext uri="{FF2B5EF4-FFF2-40B4-BE49-F238E27FC236}">
                  <a16:creationId xmlns:a16="http://schemas.microsoft.com/office/drawing/2014/main" id="{528723CA-B03B-49F6-9CC6-AD9F11D97E3D}"/>
                </a:ext>
              </a:extLst>
            </p:cNvPr>
            <p:cNvSpPr>
              <a:spLocks noChangeShapeType="1"/>
            </p:cNvSpPr>
            <p:nvPr/>
          </p:nvSpPr>
          <p:spPr bwMode="auto">
            <a:xfrm>
              <a:off x="4287" y="2705"/>
              <a:ext cx="363"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28" name="Line 28">
              <a:extLst>
                <a:ext uri="{FF2B5EF4-FFF2-40B4-BE49-F238E27FC236}">
                  <a16:creationId xmlns:a16="http://schemas.microsoft.com/office/drawing/2014/main" id="{F9FD9CA9-3896-4637-B3B8-7724CFC60C55}"/>
                </a:ext>
              </a:extLst>
            </p:cNvPr>
            <p:cNvSpPr>
              <a:spLocks noChangeShapeType="1"/>
            </p:cNvSpPr>
            <p:nvPr/>
          </p:nvSpPr>
          <p:spPr bwMode="auto">
            <a:xfrm>
              <a:off x="4831" y="3340"/>
              <a:ext cx="227"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29" name="Line 29">
              <a:extLst>
                <a:ext uri="{FF2B5EF4-FFF2-40B4-BE49-F238E27FC236}">
                  <a16:creationId xmlns:a16="http://schemas.microsoft.com/office/drawing/2014/main" id="{C8505FB8-3A27-485E-B5C0-5D5C4EA12AF6}"/>
                </a:ext>
              </a:extLst>
            </p:cNvPr>
            <p:cNvSpPr>
              <a:spLocks noChangeShapeType="1"/>
            </p:cNvSpPr>
            <p:nvPr/>
          </p:nvSpPr>
          <p:spPr bwMode="auto">
            <a:xfrm flipH="1">
              <a:off x="4287" y="3385"/>
              <a:ext cx="227"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5630" name="Rectangle 30">
              <a:extLst>
                <a:ext uri="{FF2B5EF4-FFF2-40B4-BE49-F238E27FC236}">
                  <a16:creationId xmlns:a16="http://schemas.microsoft.com/office/drawing/2014/main" id="{48863D9F-4A72-4A81-9952-4B11945F31DF}"/>
                </a:ext>
              </a:extLst>
            </p:cNvPr>
            <p:cNvSpPr>
              <a:spLocks noChangeArrowheads="1"/>
            </p:cNvSpPr>
            <p:nvPr/>
          </p:nvSpPr>
          <p:spPr bwMode="auto">
            <a:xfrm>
              <a:off x="3561" y="2795"/>
              <a:ext cx="182" cy="18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FangSong"/>
                  <a:cs typeface="+mn-cs"/>
                </a:rPr>
                <a:t>右</a:t>
              </a:r>
            </a:p>
          </p:txBody>
        </p:sp>
        <p:sp>
          <p:nvSpPr>
            <p:cNvPr id="25631" name="Rectangle 31">
              <a:extLst>
                <a:ext uri="{FF2B5EF4-FFF2-40B4-BE49-F238E27FC236}">
                  <a16:creationId xmlns:a16="http://schemas.microsoft.com/office/drawing/2014/main" id="{56825108-770E-4A6A-808E-4588C7C77812}"/>
                </a:ext>
              </a:extLst>
            </p:cNvPr>
            <p:cNvSpPr>
              <a:spLocks noChangeArrowheads="1"/>
            </p:cNvSpPr>
            <p:nvPr/>
          </p:nvSpPr>
          <p:spPr bwMode="auto">
            <a:xfrm>
              <a:off x="4604" y="2750"/>
              <a:ext cx="182" cy="18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左</a:t>
              </a:r>
            </a:p>
          </p:txBody>
        </p:sp>
        <p:sp>
          <p:nvSpPr>
            <p:cNvPr id="25632" name="Rectangle 32">
              <a:extLst>
                <a:ext uri="{FF2B5EF4-FFF2-40B4-BE49-F238E27FC236}">
                  <a16:creationId xmlns:a16="http://schemas.microsoft.com/office/drawing/2014/main" id="{D79C84B4-E313-4A00-B2E6-63416996499D}"/>
                </a:ext>
              </a:extLst>
            </p:cNvPr>
            <p:cNvSpPr>
              <a:spLocks noChangeArrowheads="1"/>
            </p:cNvSpPr>
            <p:nvPr/>
          </p:nvSpPr>
          <p:spPr bwMode="auto">
            <a:xfrm>
              <a:off x="4151" y="3340"/>
              <a:ext cx="182" cy="18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右</a:t>
              </a:r>
            </a:p>
          </p:txBody>
        </p:sp>
        <p:sp>
          <p:nvSpPr>
            <p:cNvPr id="25633" name="Rectangle 33">
              <a:extLst>
                <a:ext uri="{FF2B5EF4-FFF2-40B4-BE49-F238E27FC236}">
                  <a16:creationId xmlns:a16="http://schemas.microsoft.com/office/drawing/2014/main" id="{EE6C6879-5C21-454F-9F78-5423FD86654C}"/>
                </a:ext>
              </a:extLst>
            </p:cNvPr>
            <p:cNvSpPr>
              <a:spLocks noChangeArrowheads="1"/>
            </p:cNvSpPr>
            <p:nvPr/>
          </p:nvSpPr>
          <p:spPr bwMode="auto">
            <a:xfrm>
              <a:off x="5058" y="3294"/>
              <a:ext cx="182" cy="18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FangSong"/>
                  <a:cs typeface="+mn-cs"/>
                </a:rPr>
                <a:t>左</a:t>
              </a:r>
            </a:p>
          </p:txBody>
        </p:sp>
        <p:sp>
          <p:nvSpPr>
            <p:cNvPr id="25634" name="Rectangle 34">
              <a:extLst>
                <a:ext uri="{FF2B5EF4-FFF2-40B4-BE49-F238E27FC236}">
                  <a16:creationId xmlns:a16="http://schemas.microsoft.com/office/drawing/2014/main" id="{F894133B-A692-4E0E-9E07-A61510983188}"/>
                </a:ext>
              </a:extLst>
            </p:cNvPr>
            <p:cNvSpPr>
              <a:spLocks noChangeArrowheads="1"/>
            </p:cNvSpPr>
            <p:nvPr/>
          </p:nvSpPr>
          <p:spPr bwMode="auto">
            <a:xfrm>
              <a:off x="4150" y="3793"/>
              <a:ext cx="182" cy="18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M</a:t>
              </a:r>
            </a:p>
          </p:txBody>
        </p:sp>
        <p:sp>
          <p:nvSpPr>
            <p:cNvPr id="25635" name="Rectangle 35">
              <a:extLst>
                <a:ext uri="{FF2B5EF4-FFF2-40B4-BE49-F238E27FC236}">
                  <a16:creationId xmlns:a16="http://schemas.microsoft.com/office/drawing/2014/main" id="{D6999E53-71C1-453B-A8C0-57B07A50899F}"/>
                </a:ext>
              </a:extLst>
            </p:cNvPr>
            <p:cNvSpPr>
              <a:spLocks noChangeArrowheads="1"/>
            </p:cNvSpPr>
            <p:nvPr/>
          </p:nvSpPr>
          <p:spPr bwMode="auto">
            <a:xfrm>
              <a:off x="3445" y="3268"/>
              <a:ext cx="182" cy="182"/>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0</a:t>
              </a:r>
            </a:p>
          </p:txBody>
        </p:sp>
        <p:sp>
          <p:nvSpPr>
            <p:cNvPr id="25636" name="Rectangle 36">
              <a:extLst>
                <a:ext uri="{FF2B5EF4-FFF2-40B4-BE49-F238E27FC236}">
                  <a16:creationId xmlns:a16="http://schemas.microsoft.com/office/drawing/2014/main" id="{8B24BD8D-F950-4A58-AF88-1B1F264B1E12}"/>
                </a:ext>
              </a:extLst>
            </p:cNvPr>
            <p:cNvSpPr>
              <a:spLocks noChangeArrowheads="1"/>
            </p:cNvSpPr>
            <p:nvPr/>
          </p:nvSpPr>
          <p:spPr bwMode="auto">
            <a:xfrm>
              <a:off x="5103" y="3789"/>
              <a:ext cx="137" cy="16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0</a:t>
              </a:r>
            </a:p>
          </p:txBody>
        </p:sp>
        <p:sp>
          <p:nvSpPr>
            <p:cNvPr id="25637" name="Rectangle 37">
              <a:extLst>
                <a:ext uri="{FF2B5EF4-FFF2-40B4-BE49-F238E27FC236}">
                  <a16:creationId xmlns:a16="http://schemas.microsoft.com/office/drawing/2014/main" id="{5E559FDD-2505-4D3F-8BD6-65E747D626F7}"/>
                </a:ext>
              </a:extLst>
            </p:cNvPr>
            <p:cNvSpPr>
              <a:spLocks noChangeArrowheads="1"/>
            </p:cNvSpPr>
            <p:nvPr/>
          </p:nvSpPr>
          <p:spPr bwMode="auto">
            <a:xfrm>
              <a:off x="4514" y="2251"/>
              <a:ext cx="862" cy="27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扩展形</a:t>
              </a:r>
            </a:p>
          </p:txBody>
        </p:sp>
      </p:grpSp>
      <p:sp>
        <p:nvSpPr>
          <p:cNvPr id="44" name="文本框 43">
            <a:extLst>
              <a:ext uri="{FF2B5EF4-FFF2-40B4-BE49-F238E27FC236}">
                <a16:creationId xmlns:a16="http://schemas.microsoft.com/office/drawing/2014/main" id="{FF434DE5-FB4D-486D-8472-27FE45F198E4}"/>
              </a:ext>
            </a:extLst>
          </p:cNvPr>
          <p:cNvSpPr txBox="1"/>
          <p:nvPr/>
        </p:nvSpPr>
        <p:spPr>
          <a:xfrm>
            <a:off x="460596" y="896781"/>
            <a:ext cx="6096000" cy="523220"/>
          </a:xfrm>
          <a:prstGeom prst="rect">
            <a:avLst/>
          </a:prstGeom>
          <a:noFill/>
        </p:spPr>
        <p:txBody>
          <a:bodyPr wrap="square">
            <a:spAutoFit/>
          </a:bodyPr>
          <a:lstStyle/>
          <a:p>
            <a:r>
              <a:rPr lang="zh-CN" altLang="en-US" sz="2800" dirty="0"/>
              <a:t>一、单人迷宫问题</a:t>
            </a:r>
          </a:p>
        </p:txBody>
      </p:sp>
    </p:spTree>
    <p:extLst>
      <p:ext uri="{BB962C8B-B14F-4D97-AF65-F5344CB8AC3E}">
        <p14:creationId xmlns:p14="http://schemas.microsoft.com/office/powerpoint/2010/main" val="1563305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CC10F87-8E8C-4145-9DF4-BEC8C586B900}"/>
              </a:ext>
            </a:extLst>
          </p:cNvPr>
          <p:cNvSpPr>
            <a:spLocks noGrp="1" noChangeArrowheads="1"/>
          </p:cNvSpPr>
          <p:nvPr>
            <p:ph type="title"/>
          </p:nvPr>
        </p:nvSpPr>
        <p:spPr>
          <a:xfrm>
            <a:off x="1105966" y="1104419"/>
            <a:ext cx="4737462" cy="457200"/>
          </a:xfrm>
        </p:spPr>
        <p:txBody>
          <a:bodyPr/>
          <a:lstStyle/>
          <a:p>
            <a:r>
              <a:rPr lang="zh-CN" altLang="en-US" sz="2800" b="1" dirty="0">
                <a:latin typeface="+mn-ea"/>
                <a:ea typeface="+mn-ea"/>
              </a:rPr>
              <a:t>二、</a:t>
            </a:r>
            <a:r>
              <a:rPr lang="zh-CN" altLang="en-US" sz="2800" dirty="0">
                <a:latin typeface="+mn-ea"/>
                <a:ea typeface="+mn-ea"/>
              </a:rPr>
              <a:t>运输路线</a:t>
            </a:r>
          </a:p>
        </p:txBody>
      </p:sp>
      <p:sp>
        <p:nvSpPr>
          <p:cNvPr id="26632" name="Rectangle 8">
            <a:extLst>
              <a:ext uri="{FF2B5EF4-FFF2-40B4-BE49-F238E27FC236}">
                <a16:creationId xmlns:a16="http://schemas.microsoft.com/office/drawing/2014/main" id="{1550B8C7-6076-43CE-8608-655D666AA39A}"/>
              </a:ext>
            </a:extLst>
          </p:cNvPr>
          <p:cNvSpPr>
            <a:spLocks noChangeArrowheads="1"/>
          </p:cNvSpPr>
          <p:nvPr/>
        </p:nvSpPr>
        <p:spPr bwMode="auto">
          <a:xfrm>
            <a:off x="3474697" y="2579895"/>
            <a:ext cx="1657350" cy="431800"/>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-7000</a:t>
            </a:r>
          </a:p>
        </p:txBody>
      </p:sp>
      <p:sp>
        <p:nvSpPr>
          <p:cNvPr id="26644" name="Rectangle 20">
            <a:extLst>
              <a:ext uri="{FF2B5EF4-FFF2-40B4-BE49-F238E27FC236}">
                <a16:creationId xmlns:a16="http://schemas.microsoft.com/office/drawing/2014/main" id="{B12B5BDC-450F-4E10-BD53-B3210570DE0F}"/>
              </a:ext>
            </a:extLst>
          </p:cNvPr>
          <p:cNvSpPr>
            <a:spLocks noChangeArrowheads="1"/>
          </p:cNvSpPr>
          <p:nvPr/>
        </p:nvSpPr>
        <p:spPr bwMode="auto">
          <a:xfrm>
            <a:off x="5130460" y="2579895"/>
            <a:ext cx="1657350" cy="431800"/>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-16000</a:t>
            </a:r>
          </a:p>
        </p:txBody>
      </p:sp>
      <p:sp>
        <p:nvSpPr>
          <p:cNvPr id="26645" name="Rectangle 21">
            <a:extLst>
              <a:ext uri="{FF2B5EF4-FFF2-40B4-BE49-F238E27FC236}">
                <a16:creationId xmlns:a16="http://schemas.microsoft.com/office/drawing/2014/main" id="{D7F743E5-D602-4B47-A713-518D4E29F422}"/>
              </a:ext>
            </a:extLst>
          </p:cNvPr>
          <p:cNvSpPr>
            <a:spLocks noChangeArrowheads="1"/>
          </p:cNvSpPr>
          <p:nvPr/>
        </p:nvSpPr>
        <p:spPr bwMode="auto">
          <a:xfrm>
            <a:off x="3474697" y="3011695"/>
            <a:ext cx="1657350" cy="431800"/>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-10000</a:t>
            </a:r>
          </a:p>
        </p:txBody>
      </p:sp>
      <p:sp>
        <p:nvSpPr>
          <p:cNvPr id="26646" name="Rectangle 22">
            <a:extLst>
              <a:ext uri="{FF2B5EF4-FFF2-40B4-BE49-F238E27FC236}">
                <a16:creationId xmlns:a16="http://schemas.microsoft.com/office/drawing/2014/main" id="{A06AAC45-5D10-4510-A47A-6894827213A6}"/>
              </a:ext>
            </a:extLst>
          </p:cNvPr>
          <p:cNvSpPr>
            <a:spLocks noChangeArrowheads="1"/>
          </p:cNvSpPr>
          <p:nvPr/>
        </p:nvSpPr>
        <p:spPr bwMode="auto">
          <a:xfrm>
            <a:off x="5130460" y="3011695"/>
            <a:ext cx="1657350" cy="431800"/>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-10000</a:t>
            </a:r>
          </a:p>
        </p:txBody>
      </p:sp>
      <p:sp>
        <p:nvSpPr>
          <p:cNvPr id="26647" name="Rectangle 23">
            <a:extLst>
              <a:ext uri="{FF2B5EF4-FFF2-40B4-BE49-F238E27FC236}">
                <a16:creationId xmlns:a16="http://schemas.microsoft.com/office/drawing/2014/main" id="{6C08BDB1-53C7-4D4E-B200-7148F63AF96E}"/>
              </a:ext>
            </a:extLst>
          </p:cNvPr>
          <p:cNvSpPr>
            <a:spLocks noChangeArrowheads="1"/>
          </p:cNvSpPr>
          <p:nvPr/>
        </p:nvSpPr>
        <p:spPr bwMode="auto">
          <a:xfrm>
            <a:off x="3617572" y="2075070"/>
            <a:ext cx="1439863"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好天气</a:t>
            </a: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(75%)</a:t>
            </a:r>
          </a:p>
        </p:txBody>
      </p:sp>
      <p:sp>
        <p:nvSpPr>
          <p:cNvPr id="26648" name="Rectangle 24">
            <a:extLst>
              <a:ext uri="{FF2B5EF4-FFF2-40B4-BE49-F238E27FC236}">
                <a16:creationId xmlns:a16="http://schemas.microsoft.com/office/drawing/2014/main" id="{2D10BFDE-C064-4C01-A46A-0634E2376A97}"/>
              </a:ext>
            </a:extLst>
          </p:cNvPr>
          <p:cNvSpPr>
            <a:spLocks noChangeArrowheads="1"/>
          </p:cNvSpPr>
          <p:nvPr/>
        </p:nvSpPr>
        <p:spPr bwMode="auto">
          <a:xfrm>
            <a:off x="5201897" y="2075070"/>
            <a:ext cx="1439863"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FangSong"/>
                <a:cs typeface="+mn-cs"/>
              </a:rPr>
              <a:t>坏天气</a:t>
            </a: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(25%)</a:t>
            </a:r>
          </a:p>
        </p:txBody>
      </p:sp>
      <p:sp>
        <p:nvSpPr>
          <p:cNvPr id="26649" name="Rectangle 25">
            <a:extLst>
              <a:ext uri="{FF2B5EF4-FFF2-40B4-BE49-F238E27FC236}">
                <a16:creationId xmlns:a16="http://schemas.microsoft.com/office/drawing/2014/main" id="{B5EECFFB-F007-4801-8972-A4256C6DD39A}"/>
              </a:ext>
            </a:extLst>
          </p:cNvPr>
          <p:cNvSpPr>
            <a:spLocks noChangeArrowheads="1"/>
          </p:cNvSpPr>
          <p:nvPr/>
        </p:nvSpPr>
        <p:spPr bwMode="auto">
          <a:xfrm>
            <a:off x="4409735" y="1643270"/>
            <a:ext cx="1439863"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a:ea typeface="FangSong"/>
                <a:cs typeface="+mn-cs"/>
              </a:rPr>
              <a:t>自   然</a:t>
            </a:r>
          </a:p>
        </p:txBody>
      </p:sp>
      <p:sp>
        <p:nvSpPr>
          <p:cNvPr id="26650" name="Rectangle 26">
            <a:extLst>
              <a:ext uri="{FF2B5EF4-FFF2-40B4-BE49-F238E27FC236}">
                <a16:creationId xmlns:a16="http://schemas.microsoft.com/office/drawing/2014/main" id="{F425023D-D83C-41B4-BF7B-C6FA092B5FC7}"/>
              </a:ext>
            </a:extLst>
          </p:cNvPr>
          <p:cNvSpPr>
            <a:spLocks noChangeArrowheads="1"/>
          </p:cNvSpPr>
          <p:nvPr/>
        </p:nvSpPr>
        <p:spPr bwMode="auto">
          <a:xfrm rot="5400000">
            <a:off x="1350622" y="2830720"/>
            <a:ext cx="1439863"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a:ea typeface="FangSong"/>
                <a:cs typeface="+mn-cs"/>
              </a:rPr>
              <a:t>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a:ea typeface="FangSong"/>
                <a:cs typeface="+mn-cs"/>
              </a:rPr>
              <a:t>人</a:t>
            </a:r>
          </a:p>
        </p:txBody>
      </p:sp>
      <p:sp>
        <p:nvSpPr>
          <p:cNvPr id="26651" name="Rectangle 27">
            <a:extLst>
              <a:ext uri="{FF2B5EF4-FFF2-40B4-BE49-F238E27FC236}">
                <a16:creationId xmlns:a16="http://schemas.microsoft.com/office/drawing/2014/main" id="{1B1675AE-AD91-42DC-B34C-F88EF722F107}"/>
              </a:ext>
            </a:extLst>
          </p:cNvPr>
          <p:cNvSpPr>
            <a:spLocks noChangeArrowheads="1"/>
          </p:cNvSpPr>
          <p:nvPr/>
        </p:nvSpPr>
        <p:spPr bwMode="auto">
          <a:xfrm>
            <a:off x="2538072" y="2651333"/>
            <a:ext cx="865188"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FangSong"/>
                <a:cs typeface="+mn-cs"/>
              </a:rPr>
              <a:t>水  路</a:t>
            </a:r>
          </a:p>
        </p:txBody>
      </p:sp>
      <p:sp>
        <p:nvSpPr>
          <p:cNvPr id="26652" name="Rectangle 28">
            <a:extLst>
              <a:ext uri="{FF2B5EF4-FFF2-40B4-BE49-F238E27FC236}">
                <a16:creationId xmlns:a16="http://schemas.microsoft.com/office/drawing/2014/main" id="{27F20866-E23C-457A-95AD-9078C3714A65}"/>
              </a:ext>
            </a:extLst>
          </p:cNvPr>
          <p:cNvSpPr>
            <a:spLocks noChangeArrowheads="1"/>
          </p:cNvSpPr>
          <p:nvPr/>
        </p:nvSpPr>
        <p:spPr bwMode="auto">
          <a:xfrm>
            <a:off x="2538072" y="3083133"/>
            <a:ext cx="865188"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FangSong"/>
                <a:cs typeface="+mn-cs"/>
              </a:rPr>
              <a:t>陆  路</a:t>
            </a:r>
          </a:p>
        </p:txBody>
      </p:sp>
      <p:sp>
        <p:nvSpPr>
          <p:cNvPr id="26653" name="Rectangle 29">
            <a:extLst>
              <a:ext uri="{FF2B5EF4-FFF2-40B4-BE49-F238E27FC236}">
                <a16:creationId xmlns:a16="http://schemas.microsoft.com/office/drawing/2014/main" id="{D86AC9B1-B326-4879-A2E9-089DB6D0939A}"/>
              </a:ext>
            </a:extLst>
          </p:cNvPr>
          <p:cNvSpPr>
            <a:spLocks noChangeArrowheads="1"/>
          </p:cNvSpPr>
          <p:nvPr/>
        </p:nvSpPr>
        <p:spPr bwMode="auto">
          <a:xfrm>
            <a:off x="3835060" y="3659395"/>
            <a:ext cx="2449513" cy="360363"/>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FangSong"/>
                <a:cs typeface="+mn-cs"/>
              </a:rPr>
              <a:t>运输路线得益矩阵</a:t>
            </a:r>
          </a:p>
        </p:txBody>
      </p:sp>
      <p:sp>
        <p:nvSpPr>
          <p:cNvPr id="26654" name="Oval 30">
            <a:extLst>
              <a:ext uri="{FF2B5EF4-FFF2-40B4-BE49-F238E27FC236}">
                <a16:creationId xmlns:a16="http://schemas.microsoft.com/office/drawing/2014/main" id="{F0EB85DD-F908-45FE-B317-EBCEB33EA0C1}"/>
              </a:ext>
            </a:extLst>
          </p:cNvPr>
          <p:cNvSpPr>
            <a:spLocks noChangeArrowheads="1"/>
          </p:cNvSpPr>
          <p:nvPr/>
        </p:nvSpPr>
        <p:spPr bwMode="auto">
          <a:xfrm>
            <a:off x="8389597" y="1986171"/>
            <a:ext cx="576263" cy="5048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0</a:t>
            </a:r>
          </a:p>
        </p:txBody>
      </p:sp>
      <p:sp>
        <p:nvSpPr>
          <p:cNvPr id="26655" name="Oval 31">
            <a:extLst>
              <a:ext uri="{FF2B5EF4-FFF2-40B4-BE49-F238E27FC236}">
                <a16:creationId xmlns:a16="http://schemas.microsoft.com/office/drawing/2014/main" id="{9C30FEDA-F410-4FAF-B886-E3AF480A6903}"/>
              </a:ext>
            </a:extLst>
          </p:cNvPr>
          <p:cNvSpPr>
            <a:spLocks noChangeArrowheads="1"/>
          </p:cNvSpPr>
          <p:nvPr/>
        </p:nvSpPr>
        <p:spPr bwMode="auto">
          <a:xfrm>
            <a:off x="7237072" y="3067259"/>
            <a:ext cx="3024188" cy="7191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a:t>
            </a:r>
          </a:p>
        </p:txBody>
      </p:sp>
      <p:sp>
        <p:nvSpPr>
          <p:cNvPr id="26656" name="Line 32">
            <a:extLst>
              <a:ext uri="{FF2B5EF4-FFF2-40B4-BE49-F238E27FC236}">
                <a16:creationId xmlns:a16="http://schemas.microsoft.com/office/drawing/2014/main" id="{17A5BC57-07B0-49B6-97F2-FC083A362AC1}"/>
              </a:ext>
            </a:extLst>
          </p:cNvPr>
          <p:cNvSpPr>
            <a:spLocks noChangeShapeType="1"/>
          </p:cNvSpPr>
          <p:nvPr/>
        </p:nvSpPr>
        <p:spPr bwMode="auto">
          <a:xfrm flipH="1">
            <a:off x="7525997" y="2490996"/>
            <a:ext cx="1006475" cy="2087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57" name="Line 33">
            <a:extLst>
              <a:ext uri="{FF2B5EF4-FFF2-40B4-BE49-F238E27FC236}">
                <a16:creationId xmlns:a16="http://schemas.microsoft.com/office/drawing/2014/main" id="{967BCA96-37B6-4D09-82BB-E98B415A5C76}"/>
              </a:ext>
            </a:extLst>
          </p:cNvPr>
          <p:cNvSpPr>
            <a:spLocks noChangeShapeType="1"/>
          </p:cNvSpPr>
          <p:nvPr/>
        </p:nvSpPr>
        <p:spPr bwMode="auto">
          <a:xfrm>
            <a:off x="8821397" y="2490996"/>
            <a:ext cx="1223963" cy="2016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58" name="Line 34">
            <a:extLst>
              <a:ext uri="{FF2B5EF4-FFF2-40B4-BE49-F238E27FC236}">
                <a16:creationId xmlns:a16="http://schemas.microsoft.com/office/drawing/2014/main" id="{96385579-68D9-4D81-B0DE-0F9BAF5955D4}"/>
              </a:ext>
            </a:extLst>
          </p:cNvPr>
          <p:cNvSpPr>
            <a:spLocks noChangeShapeType="1"/>
          </p:cNvSpPr>
          <p:nvPr/>
        </p:nvSpPr>
        <p:spPr bwMode="auto">
          <a:xfrm>
            <a:off x="8102260" y="3426034"/>
            <a:ext cx="431800" cy="1081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59" name="Line 35">
            <a:extLst>
              <a:ext uri="{FF2B5EF4-FFF2-40B4-BE49-F238E27FC236}">
                <a16:creationId xmlns:a16="http://schemas.microsoft.com/office/drawing/2014/main" id="{639F5B4B-815F-41A9-9E85-1CD2F4448073}"/>
              </a:ext>
            </a:extLst>
          </p:cNvPr>
          <p:cNvSpPr>
            <a:spLocks noChangeShapeType="1"/>
          </p:cNvSpPr>
          <p:nvPr/>
        </p:nvSpPr>
        <p:spPr bwMode="auto">
          <a:xfrm flipH="1">
            <a:off x="9037297" y="3354596"/>
            <a:ext cx="288925"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61" name="AutoShape 37">
            <a:extLst>
              <a:ext uri="{FF2B5EF4-FFF2-40B4-BE49-F238E27FC236}">
                <a16:creationId xmlns:a16="http://schemas.microsoft.com/office/drawing/2014/main" id="{32C84830-3E09-4BB8-9AB4-D44C79246F67}"/>
              </a:ext>
            </a:extLst>
          </p:cNvPr>
          <p:cNvSpPr>
            <a:spLocks noChangeArrowheads="1"/>
          </p:cNvSpPr>
          <p:nvPr/>
        </p:nvSpPr>
        <p:spPr bwMode="auto">
          <a:xfrm>
            <a:off x="7525997" y="4507121"/>
            <a:ext cx="73025" cy="71438"/>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62" name="AutoShape 38">
            <a:extLst>
              <a:ext uri="{FF2B5EF4-FFF2-40B4-BE49-F238E27FC236}">
                <a16:creationId xmlns:a16="http://schemas.microsoft.com/office/drawing/2014/main" id="{27CDD61A-C599-439A-A04E-91A75ED7BD82}"/>
              </a:ext>
            </a:extLst>
          </p:cNvPr>
          <p:cNvSpPr>
            <a:spLocks noChangeArrowheads="1"/>
          </p:cNvSpPr>
          <p:nvPr/>
        </p:nvSpPr>
        <p:spPr bwMode="auto">
          <a:xfrm>
            <a:off x="8462622" y="4434096"/>
            <a:ext cx="73025" cy="71438"/>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63" name="AutoShape 39">
            <a:extLst>
              <a:ext uri="{FF2B5EF4-FFF2-40B4-BE49-F238E27FC236}">
                <a16:creationId xmlns:a16="http://schemas.microsoft.com/office/drawing/2014/main" id="{4CD15CBC-33D3-456F-B868-B177E4A76829}"/>
              </a:ext>
            </a:extLst>
          </p:cNvPr>
          <p:cNvSpPr>
            <a:spLocks noChangeArrowheads="1"/>
          </p:cNvSpPr>
          <p:nvPr/>
        </p:nvSpPr>
        <p:spPr bwMode="auto">
          <a:xfrm>
            <a:off x="9037297" y="4434096"/>
            <a:ext cx="73025" cy="71438"/>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64" name="AutoShape 40">
            <a:extLst>
              <a:ext uri="{FF2B5EF4-FFF2-40B4-BE49-F238E27FC236}">
                <a16:creationId xmlns:a16="http://schemas.microsoft.com/office/drawing/2014/main" id="{AABBDA19-5E50-47DC-9661-B24A20B9582B}"/>
              </a:ext>
            </a:extLst>
          </p:cNvPr>
          <p:cNvSpPr>
            <a:spLocks noChangeArrowheads="1"/>
          </p:cNvSpPr>
          <p:nvPr/>
        </p:nvSpPr>
        <p:spPr bwMode="auto">
          <a:xfrm>
            <a:off x="9973922" y="4434096"/>
            <a:ext cx="73025" cy="71438"/>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FangSong"/>
              <a:cs typeface="+mn-cs"/>
            </a:endParaRPr>
          </a:p>
        </p:txBody>
      </p:sp>
      <p:sp>
        <p:nvSpPr>
          <p:cNvPr id="26665" name="Rectangle 41">
            <a:extLst>
              <a:ext uri="{FF2B5EF4-FFF2-40B4-BE49-F238E27FC236}">
                <a16:creationId xmlns:a16="http://schemas.microsoft.com/office/drawing/2014/main" id="{894D193E-0AFC-4FE0-9572-576D81D514F3}"/>
              </a:ext>
            </a:extLst>
          </p:cNvPr>
          <p:cNvSpPr>
            <a:spLocks noChangeArrowheads="1"/>
          </p:cNvSpPr>
          <p:nvPr/>
        </p:nvSpPr>
        <p:spPr bwMode="auto">
          <a:xfrm>
            <a:off x="7021172" y="4723021"/>
            <a:ext cx="649288" cy="21590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FangSong"/>
                <a:cs typeface="+mn-cs"/>
              </a:rPr>
              <a:t>-7000</a:t>
            </a:r>
          </a:p>
        </p:txBody>
      </p:sp>
      <p:sp>
        <p:nvSpPr>
          <p:cNvPr id="26666" name="Rectangle 42">
            <a:extLst>
              <a:ext uri="{FF2B5EF4-FFF2-40B4-BE49-F238E27FC236}">
                <a16:creationId xmlns:a16="http://schemas.microsoft.com/office/drawing/2014/main" id="{D532DE10-8837-4791-83E2-C7CE21CC4ECA}"/>
              </a:ext>
            </a:extLst>
          </p:cNvPr>
          <p:cNvSpPr>
            <a:spLocks noChangeArrowheads="1"/>
          </p:cNvSpPr>
          <p:nvPr/>
        </p:nvSpPr>
        <p:spPr bwMode="auto">
          <a:xfrm>
            <a:off x="7957797" y="4723021"/>
            <a:ext cx="649288" cy="215900"/>
          </a:xfrm>
          <a:prstGeom prst="rect">
            <a:avLst/>
          </a:prstGeom>
          <a:no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-10000</a:t>
            </a:r>
          </a:p>
        </p:txBody>
      </p:sp>
      <p:sp>
        <p:nvSpPr>
          <p:cNvPr id="26667" name="Rectangle 43">
            <a:extLst>
              <a:ext uri="{FF2B5EF4-FFF2-40B4-BE49-F238E27FC236}">
                <a16:creationId xmlns:a16="http://schemas.microsoft.com/office/drawing/2014/main" id="{0B827812-A955-4402-98D7-147AA53B4DBB}"/>
              </a:ext>
            </a:extLst>
          </p:cNvPr>
          <p:cNvSpPr>
            <a:spLocks noChangeArrowheads="1"/>
          </p:cNvSpPr>
          <p:nvPr/>
        </p:nvSpPr>
        <p:spPr bwMode="auto">
          <a:xfrm>
            <a:off x="8821397" y="4723021"/>
            <a:ext cx="649288" cy="215900"/>
          </a:xfrm>
          <a:prstGeom prst="rect">
            <a:avLst/>
          </a:prstGeom>
          <a:no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-16000</a:t>
            </a:r>
          </a:p>
        </p:txBody>
      </p:sp>
      <p:sp>
        <p:nvSpPr>
          <p:cNvPr id="26668" name="Rectangle 44">
            <a:extLst>
              <a:ext uri="{FF2B5EF4-FFF2-40B4-BE49-F238E27FC236}">
                <a16:creationId xmlns:a16="http://schemas.microsoft.com/office/drawing/2014/main" id="{AFB6E2C9-F9E1-4AD2-BFE8-65FA60E6CFCF}"/>
              </a:ext>
            </a:extLst>
          </p:cNvPr>
          <p:cNvSpPr>
            <a:spLocks noChangeArrowheads="1"/>
          </p:cNvSpPr>
          <p:nvPr/>
        </p:nvSpPr>
        <p:spPr bwMode="auto">
          <a:xfrm>
            <a:off x="9758022" y="4723021"/>
            <a:ext cx="649288" cy="215900"/>
          </a:xfrm>
          <a:prstGeom prst="rect">
            <a:avLst/>
          </a:prstGeom>
          <a:no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FangSong"/>
                <a:cs typeface="+mn-cs"/>
              </a:rPr>
              <a:t>-10000</a:t>
            </a:r>
          </a:p>
        </p:txBody>
      </p:sp>
      <p:sp>
        <p:nvSpPr>
          <p:cNvPr id="26669" name="Rectangle 45">
            <a:extLst>
              <a:ext uri="{FF2B5EF4-FFF2-40B4-BE49-F238E27FC236}">
                <a16:creationId xmlns:a16="http://schemas.microsoft.com/office/drawing/2014/main" id="{CBDF74C5-924F-4F91-8B96-E022969AE753}"/>
              </a:ext>
            </a:extLst>
          </p:cNvPr>
          <p:cNvSpPr>
            <a:spLocks noChangeArrowheads="1"/>
          </p:cNvSpPr>
          <p:nvPr/>
        </p:nvSpPr>
        <p:spPr bwMode="auto">
          <a:xfrm>
            <a:off x="7670460" y="5226259"/>
            <a:ext cx="2303463" cy="288925"/>
          </a:xfrm>
          <a:prstGeom prst="rect">
            <a:avLst/>
          </a:prstGeom>
          <a:no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FangSong"/>
                <a:cs typeface="+mn-cs"/>
              </a:rPr>
              <a:t>运输路线扩展形</a:t>
            </a:r>
          </a:p>
        </p:txBody>
      </p:sp>
      <p:sp>
        <p:nvSpPr>
          <p:cNvPr id="26670" name="Rectangle 46">
            <a:extLst>
              <a:ext uri="{FF2B5EF4-FFF2-40B4-BE49-F238E27FC236}">
                <a16:creationId xmlns:a16="http://schemas.microsoft.com/office/drawing/2014/main" id="{FFDABB44-32A8-49D7-AE30-D53D71A4BF17}"/>
              </a:ext>
            </a:extLst>
          </p:cNvPr>
          <p:cNvSpPr>
            <a:spLocks noChangeArrowheads="1"/>
          </p:cNvSpPr>
          <p:nvPr/>
        </p:nvSpPr>
        <p:spPr bwMode="auto">
          <a:xfrm>
            <a:off x="7237072" y="2633871"/>
            <a:ext cx="936625" cy="2889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Times New Roman"/>
                <a:ea typeface="FangSong"/>
                <a:cs typeface="+mn-cs"/>
              </a:rPr>
              <a:t>好天气</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Times New Roman"/>
                <a:ea typeface="FangSong"/>
                <a:cs typeface="+mn-cs"/>
              </a:rPr>
              <a:t>(75%)</a:t>
            </a:r>
          </a:p>
        </p:txBody>
      </p:sp>
      <p:sp>
        <p:nvSpPr>
          <p:cNvPr id="26671" name="Rectangle 47">
            <a:extLst>
              <a:ext uri="{FF2B5EF4-FFF2-40B4-BE49-F238E27FC236}">
                <a16:creationId xmlns:a16="http://schemas.microsoft.com/office/drawing/2014/main" id="{4768A08E-7522-420A-914E-80C4B6CF8DEE}"/>
              </a:ext>
            </a:extLst>
          </p:cNvPr>
          <p:cNvSpPr>
            <a:spLocks noChangeArrowheads="1"/>
          </p:cNvSpPr>
          <p:nvPr/>
        </p:nvSpPr>
        <p:spPr bwMode="auto">
          <a:xfrm>
            <a:off x="9110322" y="2562434"/>
            <a:ext cx="1008063" cy="288925"/>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a:ea typeface="FangSong"/>
                <a:cs typeface="+mn-cs"/>
              </a:rPr>
              <a:t>坏天气</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FangSong"/>
                <a:cs typeface="+mn-cs"/>
              </a:rPr>
              <a:t>(25%)</a:t>
            </a:r>
          </a:p>
        </p:txBody>
      </p:sp>
      <p:sp>
        <p:nvSpPr>
          <p:cNvPr id="26673" name="AutoShape 49">
            <a:extLst>
              <a:ext uri="{FF2B5EF4-FFF2-40B4-BE49-F238E27FC236}">
                <a16:creationId xmlns:a16="http://schemas.microsoft.com/office/drawing/2014/main" id="{B12C9D6F-25BC-4805-9083-4A481417CCB7}"/>
              </a:ext>
            </a:extLst>
          </p:cNvPr>
          <p:cNvSpPr>
            <a:spLocks noChangeArrowheads="1"/>
          </p:cNvSpPr>
          <p:nvPr/>
        </p:nvSpPr>
        <p:spPr bwMode="auto">
          <a:xfrm>
            <a:off x="2485686" y="4218195"/>
            <a:ext cx="2879725" cy="1557338"/>
          </a:xfrm>
          <a:prstGeom prst="star16">
            <a:avLst>
              <a:gd name="adj" fmla="val 37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FangSong"/>
                <a:cs typeface="+mn-cs"/>
              </a:rPr>
              <a:t>单人博弈实质</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FangSong"/>
                <a:cs typeface="+mn-cs"/>
              </a:rPr>
              <a:t>个体最优化问题</a:t>
            </a:r>
          </a:p>
        </p:txBody>
      </p:sp>
      <p:sp>
        <p:nvSpPr>
          <p:cNvPr id="2" name="矩形 1"/>
          <p:cNvSpPr/>
          <p:nvPr/>
        </p:nvSpPr>
        <p:spPr>
          <a:xfrm>
            <a:off x="1146273" y="156648"/>
            <a:ext cx="7287572" cy="523220"/>
          </a:xfrm>
          <a:prstGeom prst="rect">
            <a:avLst/>
          </a:prstGeom>
        </p:spPr>
        <p:txBody>
          <a:bodyPr wrap="none">
            <a:spAutoFit/>
          </a:bodyPr>
          <a:lstStyle/>
          <a:p>
            <a:pPr lvl="0" defTabSz="1097280">
              <a:defRPr/>
            </a:pPr>
            <a:r>
              <a:rPr lang="en-US" altLang="zh-CN" sz="2800" b="1" dirty="0">
                <a:solidFill>
                  <a:srgbClr val="0070C0"/>
                </a:solidFill>
                <a:latin typeface="微软雅黑" panose="020B0503020204020204" pitchFamily="34" charset="-122"/>
                <a:ea typeface="微软雅黑" panose="020B0503020204020204" pitchFamily="34" charset="-122"/>
              </a:rPr>
              <a:t>1.3.1.1 </a:t>
            </a:r>
            <a:r>
              <a:rPr lang="zh-CN" altLang="en-US" sz="2800" b="1" dirty="0">
                <a:solidFill>
                  <a:srgbClr val="0070C0"/>
                </a:solidFill>
                <a:latin typeface="微软雅黑" panose="020B0503020204020204" pitchFamily="34" charset="-122"/>
                <a:ea typeface="微软雅黑" panose="020B0503020204020204" pitchFamily="34" charset="-122"/>
              </a:rPr>
              <a:t>单人博弈</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只有一个博弈方的博弈</a:t>
            </a:r>
          </a:p>
        </p:txBody>
      </p:sp>
    </p:spTree>
    <p:extLst>
      <p:ext uri="{BB962C8B-B14F-4D97-AF65-F5344CB8AC3E}">
        <p14:creationId xmlns:p14="http://schemas.microsoft.com/office/powerpoint/2010/main" val="297804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a:t>
            </a:r>
            <a:endParaRPr lang="en-US" dirty="0"/>
          </a:p>
        </p:txBody>
      </p:sp>
      <p:sp>
        <p:nvSpPr>
          <p:cNvPr id="3" name="内容占位符 2"/>
          <p:cNvSpPr>
            <a:spLocks noGrp="1"/>
          </p:cNvSpPr>
          <p:nvPr>
            <p:ph idx="4294967295"/>
          </p:nvPr>
        </p:nvSpPr>
        <p:spPr>
          <a:xfrm>
            <a:off x="805069" y="1386302"/>
            <a:ext cx="10366514" cy="3886200"/>
          </a:xfrm>
        </p:spPr>
        <p:txBody>
          <a:bodyPr>
            <a:normAutofit fontScale="70000" lnSpcReduction="20000"/>
          </a:bodyPr>
          <a:lstStyle/>
          <a:p>
            <a:pPr>
              <a:lnSpc>
                <a:spcPct val="120000"/>
              </a:lnSpc>
            </a:pPr>
            <a:r>
              <a:rPr lang="zh-CN" altLang="en-US" sz="2400" dirty="0"/>
              <a:t>你现在面临两个选择：</a:t>
            </a:r>
            <a:r>
              <a:rPr lang="zh-CN" altLang="en-US" sz="2400" b="1" dirty="0">
                <a:solidFill>
                  <a:srgbClr val="FF0000"/>
                </a:solidFill>
              </a:rPr>
              <a:t>合作</a:t>
            </a:r>
            <a:r>
              <a:rPr lang="zh-CN" altLang="en-US" sz="2400" dirty="0"/>
              <a:t>与</a:t>
            </a:r>
            <a:r>
              <a:rPr lang="zh-CN" altLang="en-US" sz="2400" b="1" dirty="0">
                <a:solidFill>
                  <a:srgbClr val="FF0000"/>
                </a:solidFill>
              </a:rPr>
              <a:t>不合作</a:t>
            </a:r>
            <a:endParaRPr lang="en-US" altLang="zh-CN" sz="2400" b="1" dirty="0">
              <a:solidFill>
                <a:srgbClr val="FF0000"/>
              </a:solidFill>
            </a:endParaRPr>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所有人都选择合作</a:t>
            </a:r>
            <a:r>
              <a:rPr lang="zh-CN" altLang="en-US" sz="2400" dirty="0"/>
              <a:t>时，所有人的平时成绩都将获得额外奖励</a:t>
            </a:r>
            <a:r>
              <a:rPr lang="en-US" altLang="zh-CN" sz="2400" b="1" dirty="0">
                <a:solidFill>
                  <a:srgbClr val="FF0000"/>
                </a:solidFill>
              </a:rPr>
              <a:t>5%</a:t>
            </a:r>
            <a:r>
              <a:rPr lang="en-US" altLang="zh-CN" sz="2400" dirty="0"/>
              <a:t> [</a:t>
            </a:r>
            <a:r>
              <a:rPr lang="zh-CN" altLang="en-US" sz="2400" dirty="0"/>
              <a:t>计算方式：</a:t>
            </a:r>
            <a:r>
              <a:rPr lang="en-US" altLang="zh-CN" sz="2400" dirty="0"/>
              <a:t>x</a:t>
            </a:r>
            <a:r>
              <a:rPr lang="zh-CN" altLang="en-US" sz="2400" dirty="0"/>
              <a:t>（</a:t>
            </a:r>
            <a:r>
              <a:rPr lang="en-US" altLang="zh-CN" sz="2400" dirty="0"/>
              <a:t>1+5%</a:t>
            </a:r>
            <a:r>
              <a:rPr lang="zh-CN" altLang="en-US" sz="2400" dirty="0"/>
              <a:t>），满分</a:t>
            </a:r>
            <a:r>
              <a:rPr lang="en-US" altLang="zh-CN" sz="2400" dirty="0"/>
              <a:t>30</a:t>
            </a:r>
            <a:r>
              <a:rPr lang="zh-CN" altLang="en-US" sz="2400" dirty="0"/>
              <a:t>即止</a:t>
            </a:r>
            <a:r>
              <a:rPr lang="en-US" altLang="zh-CN" sz="2400" dirty="0"/>
              <a:t>]</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有一人不合作，但其他所有人都选择合作</a:t>
            </a:r>
            <a:r>
              <a:rPr lang="zh-CN" altLang="en-US" sz="2400" dirty="0"/>
              <a:t>，不合作的人将获得额外奖励</a:t>
            </a:r>
            <a:r>
              <a:rPr lang="en-US" altLang="zh-CN" sz="2400" b="1" dirty="0">
                <a:solidFill>
                  <a:srgbClr val="FF0000"/>
                </a:solidFill>
              </a:rPr>
              <a:t>20%</a:t>
            </a:r>
            <a:r>
              <a:rPr lang="zh-CN" altLang="en-US" sz="2400" dirty="0"/>
              <a:t>，其他人都将获得额外奖励</a:t>
            </a:r>
            <a:r>
              <a:rPr lang="en-US" altLang="zh-CN" sz="2400" dirty="0"/>
              <a:t>0</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超过一个人选择不合作</a:t>
            </a:r>
            <a:r>
              <a:rPr lang="zh-CN" altLang="en-US" sz="2400" dirty="0"/>
              <a:t>时，所有人都将获得额外</a:t>
            </a:r>
            <a:r>
              <a:rPr lang="en-US" altLang="zh-CN" sz="2400" dirty="0"/>
              <a:t>0</a:t>
            </a:r>
          </a:p>
          <a:p>
            <a:pPr>
              <a:lnSpc>
                <a:spcPct val="120000"/>
              </a:lnSpc>
            </a:pPr>
            <a:endParaRPr lang="en-US" altLang="zh-CN" sz="2400" dirty="0"/>
          </a:p>
          <a:p>
            <a:pPr>
              <a:lnSpc>
                <a:spcPct val="120000"/>
              </a:lnSpc>
            </a:pPr>
            <a:r>
              <a:rPr lang="zh-CN" altLang="en-US" sz="2400" dirty="0"/>
              <a:t>你们的选择严格保密！</a:t>
            </a:r>
            <a:endParaRPr lang="en-US" altLang="zh-CN" sz="2400" dirty="0"/>
          </a:p>
        </p:txBody>
      </p:sp>
    </p:spTree>
    <p:extLst>
      <p:ext uri="{BB962C8B-B14F-4D97-AF65-F5344CB8AC3E}">
        <p14:creationId xmlns:p14="http://schemas.microsoft.com/office/powerpoint/2010/main" val="195967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1.3.1.2 </a:t>
            </a:r>
            <a:r>
              <a:rPr lang="zh-CN" altLang="en-US" b="1" dirty="0">
                <a:latin typeface="微软雅黑" panose="020B0503020204020204" pitchFamily="34" charset="-122"/>
                <a:ea typeface="微软雅黑" panose="020B0503020204020204" pitchFamily="34" charset="-122"/>
              </a:rPr>
              <a:t>两人博弈</a:t>
            </a:r>
            <a:endParaRPr lang="zh-CN" altLang="en-US" dirty="0"/>
          </a:p>
        </p:txBody>
      </p:sp>
      <p:sp>
        <p:nvSpPr>
          <p:cNvPr id="28675" name="Rectangle 3">
            <a:extLst>
              <a:ext uri="{FF2B5EF4-FFF2-40B4-BE49-F238E27FC236}">
                <a16:creationId xmlns:a16="http://schemas.microsoft.com/office/drawing/2014/main" id="{DF86F26D-8D16-4927-AE3D-61B68128E36C}"/>
              </a:ext>
            </a:extLst>
          </p:cNvPr>
          <p:cNvSpPr>
            <a:spLocks noGrp="1" noChangeArrowheads="1"/>
          </p:cNvSpPr>
          <p:nvPr>
            <p:ph idx="4294967295"/>
          </p:nvPr>
        </p:nvSpPr>
        <p:spPr>
          <a:xfrm>
            <a:off x="600074" y="1293605"/>
            <a:ext cx="10074552" cy="4549775"/>
          </a:xfrm>
        </p:spPr>
        <p:txBody>
          <a:bodyPr/>
          <a:lstStyle/>
          <a:p>
            <a:pPr algn="just">
              <a:lnSpc>
                <a:spcPct val="150000"/>
              </a:lnSpc>
            </a:pPr>
            <a:r>
              <a:rPr lang="zh-CN" altLang="en-US" sz="2800" dirty="0"/>
              <a:t>两人博弈即有两个博弈方的博弈</a:t>
            </a:r>
          </a:p>
          <a:p>
            <a:pPr algn="just">
              <a:lnSpc>
                <a:spcPct val="150000"/>
              </a:lnSpc>
            </a:pPr>
            <a:r>
              <a:rPr lang="zh-CN" altLang="en-US" sz="2800" dirty="0"/>
              <a:t>两人博弈最常见，研究最多，是最基本和有用的博弈类型</a:t>
            </a:r>
          </a:p>
          <a:p>
            <a:pPr algn="just">
              <a:lnSpc>
                <a:spcPct val="150000"/>
              </a:lnSpc>
            </a:pPr>
            <a:r>
              <a:rPr lang="zh-CN" altLang="en-US" sz="2800" dirty="0"/>
              <a:t>囚徒困境、猜硬币、齐威王田忌赛马等都是两人博弈</a:t>
            </a:r>
          </a:p>
          <a:p>
            <a:pPr algn="just">
              <a:lnSpc>
                <a:spcPct val="150000"/>
              </a:lnSpc>
            </a:pPr>
            <a:r>
              <a:rPr lang="zh-CN" altLang="en-US" sz="2800" dirty="0"/>
              <a:t>两人博弈有多种可能性，博弈方的利益方向可能一致，也可以不一致</a:t>
            </a:r>
          </a:p>
        </p:txBody>
      </p:sp>
    </p:spTree>
    <p:extLst>
      <p:ext uri="{BB962C8B-B14F-4D97-AF65-F5344CB8AC3E}">
        <p14:creationId xmlns:p14="http://schemas.microsoft.com/office/powerpoint/2010/main" val="180592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1.3.1.3 </a:t>
            </a:r>
            <a:r>
              <a:rPr lang="zh-CN" altLang="en-US" b="1" dirty="0">
                <a:latin typeface="微软雅黑" panose="020B0503020204020204" pitchFamily="34" charset="-122"/>
                <a:ea typeface="微软雅黑" panose="020B0503020204020204" pitchFamily="34" charset="-122"/>
              </a:rPr>
              <a:t>多人博弈</a:t>
            </a:r>
            <a:endParaRPr lang="zh-CN" altLang="en-US" dirty="0"/>
          </a:p>
        </p:txBody>
      </p:sp>
      <p:sp>
        <p:nvSpPr>
          <p:cNvPr id="71683" name="Rectangle 3">
            <a:extLst>
              <a:ext uri="{FF2B5EF4-FFF2-40B4-BE49-F238E27FC236}">
                <a16:creationId xmlns:a16="http://schemas.microsoft.com/office/drawing/2014/main" id="{5383DA3B-F49C-4895-9DB5-596D7699178A}"/>
              </a:ext>
            </a:extLst>
          </p:cNvPr>
          <p:cNvSpPr>
            <a:spLocks noGrp="1" noChangeArrowheads="1"/>
          </p:cNvSpPr>
          <p:nvPr>
            <p:ph idx="4294967295"/>
          </p:nvPr>
        </p:nvSpPr>
        <p:spPr>
          <a:xfrm>
            <a:off x="664029" y="1394861"/>
            <a:ext cx="10515600" cy="4351337"/>
          </a:xfrm>
        </p:spPr>
        <p:txBody>
          <a:bodyPr/>
          <a:lstStyle/>
          <a:p>
            <a:pPr algn="just">
              <a:lnSpc>
                <a:spcPct val="150000"/>
              </a:lnSpc>
            </a:pPr>
            <a:r>
              <a:rPr lang="zh-CN" altLang="en-US" sz="2800" dirty="0"/>
              <a:t>三个博弈方之间的博弈。</a:t>
            </a:r>
          </a:p>
          <a:p>
            <a:pPr algn="just">
              <a:lnSpc>
                <a:spcPct val="150000"/>
              </a:lnSpc>
            </a:pPr>
            <a:r>
              <a:rPr lang="zh-CN" altLang="en-US" sz="2800" dirty="0"/>
              <a:t>可能存在</a:t>
            </a:r>
            <a:r>
              <a:rPr lang="zh-CN" altLang="en-US" sz="2800" dirty="0">
                <a:latin typeface="Arial" panose="020B0604020202020204" pitchFamily="34" charset="0"/>
              </a:rPr>
              <a:t>“</a:t>
            </a:r>
            <a:r>
              <a:rPr lang="zh-CN" altLang="en-US" sz="2800" dirty="0"/>
              <a:t>破坏者</a:t>
            </a:r>
            <a:r>
              <a:rPr lang="zh-CN" altLang="en-US" sz="2800" dirty="0">
                <a:latin typeface="Arial" panose="020B0604020202020204" pitchFamily="34" charset="0"/>
              </a:rPr>
              <a:t>”</a:t>
            </a:r>
            <a:r>
              <a:rPr lang="zh-CN" altLang="en-US" sz="2800" dirty="0"/>
              <a:t>：其策略选择对自身的利益并没有影响，但却会对其他博弈方的利益产生很大的，有时甚至是决定性的影响。例如申办奥运会、选举博弈是典型例子。</a:t>
            </a:r>
          </a:p>
          <a:p>
            <a:pPr algn="just">
              <a:lnSpc>
                <a:spcPct val="150000"/>
              </a:lnSpc>
            </a:pPr>
            <a:r>
              <a:rPr lang="zh-CN" altLang="en-US" sz="2800" dirty="0"/>
              <a:t>多人博弈的表示有时与两人博弈不同，需要多个得益矩阵，或者只能用描述法。</a:t>
            </a:r>
            <a:endParaRPr lang="zh-CN" altLang="en-US" dirty="0"/>
          </a:p>
        </p:txBody>
      </p:sp>
    </p:spTree>
    <p:extLst>
      <p:ext uri="{BB962C8B-B14F-4D97-AF65-F5344CB8AC3E}">
        <p14:creationId xmlns:p14="http://schemas.microsoft.com/office/powerpoint/2010/main" val="2092613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1.3.2 </a:t>
            </a:r>
            <a:r>
              <a:rPr lang="zh-CN" altLang="en-US" b="1" dirty="0">
                <a:latin typeface="微软雅黑" panose="020B0503020204020204" pitchFamily="34" charset="-122"/>
                <a:ea typeface="微软雅黑" panose="020B0503020204020204" pitchFamily="34" charset="-122"/>
              </a:rPr>
              <a:t>博弈中的策略</a:t>
            </a:r>
            <a:endParaRPr lang="zh-CN" altLang="en-US" dirty="0"/>
          </a:p>
        </p:txBody>
      </p:sp>
      <p:sp>
        <p:nvSpPr>
          <p:cNvPr id="29699" name="Rectangle 3">
            <a:extLst>
              <a:ext uri="{FF2B5EF4-FFF2-40B4-BE49-F238E27FC236}">
                <a16:creationId xmlns:a16="http://schemas.microsoft.com/office/drawing/2014/main" id="{E081C618-5E62-40F8-B075-AB7BD728374F}"/>
              </a:ext>
            </a:extLst>
          </p:cNvPr>
          <p:cNvSpPr>
            <a:spLocks noGrp="1" noChangeArrowheads="1"/>
          </p:cNvSpPr>
          <p:nvPr>
            <p:ph idx="4294967295"/>
          </p:nvPr>
        </p:nvSpPr>
        <p:spPr>
          <a:xfrm>
            <a:off x="916010" y="1382161"/>
            <a:ext cx="10464294" cy="4076700"/>
          </a:xfrm>
        </p:spPr>
        <p:txBody>
          <a:bodyPr>
            <a:normAutofit/>
          </a:bodyPr>
          <a:lstStyle/>
          <a:p>
            <a:pPr algn="just">
              <a:lnSpc>
                <a:spcPct val="150000"/>
              </a:lnSpc>
              <a:buFont typeface="Wingdings" panose="05000000000000000000" pitchFamily="2" charset="2"/>
              <a:buNone/>
            </a:pPr>
            <a:r>
              <a:rPr lang="zh-CN" altLang="en-US" sz="2800" b="1" dirty="0"/>
              <a:t>策略</a:t>
            </a:r>
            <a:r>
              <a:rPr lang="zh-CN" altLang="en-US" sz="2800" dirty="0"/>
              <a:t>：博弈中各博弈方的选择内容。</a:t>
            </a:r>
          </a:p>
          <a:p>
            <a:pPr algn="just">
              <a:lnSpc>
                <a:spcPct val="150000"/>
              </a:lnSpc>
            </a:pPr>
            <a:r>
              <a:rPr lang="zh-CN" altLang="en-US" sz="2800" dirty="0"/>
              <a:t>策略有</a:t>
            </a:r>
            <a:r>
              <a:rPr lang="zh-CN" altLang="en-US" sz="2800" dirty="0">
                <a:solidFill>
                  <a:srgbClr val="FF0000"/>
                </a:solidFill>
              </a:rPr>
              <a:t>定性定量</a:t>
            </a:r>
            <a:r>
              <a:rPr lang="zh-CN" altLang="en-US" sz="2800" dirty="0"/>
              <a:t>、简单复杂之分。</a:t>
            </a:r>
          </a:p>
          <a:p>
            <a:pPr algn="just">
              <a:lnSpc>
                <a:spcPct val="150000"/>
              </a:lnSpc>
            </a:pPr>
            <a:r>
              <a:rPr lang="zh-CN" altLang="en-US" sz="2800" dirty="0"/>
              <a:t>不同博弈方之间不仅可选策略不同，而且</a:t>
            </a:r>
            <a:r>
              <a:rPr lang="zh-CN" altLang="en-US" sz="2800" dirty="0">
                <a:solidFill>
                  <a:srgbClr val="FF0000"/>
                </a:solidFill>
              </a:rPr>
              <a:t>可选策略数量</a:t>
            </a:r>
            <a:r>
              <a:rPr lang="zh-CN" altLang="en-US" sz="2800" dirty="0"/>
              <a:t>也可不同。</a:t>
            </a:r>
          </a:p>
          <a:p>
            <a:pPr algn="just">
              <a:lnSpc>
                <a:spcPct val="150000"/>
              </a:lnSpc>
            </a:pPr>
            <a:r>
              <a:rPr lang="zh-CN" altLang="en-US" sz="2800" dirty="0">
                <a:solidFill>
                  <a:srgbClr val="FF0000"/>
                </a:solidFill>
              </a:rPr>
              <a:t>有限</a:t>
            </a:r>
            <a:r>
              <a:rPr lang="zh-CN" altLang="en-US" sz="2800" dirty="0"/>
              <a:t>博弈：每个博弈方的策略数都是有限的。</a:t>
            </a:r>
          </a:p>
          <a:p>
            <a:pPr algn="just">
              <a:lnSpc>
                <a:spcPct val="150000"/>
              </a:lnSpc>
            </a:pPr>
            <a:r>
              <a:rPr lang="zh-CN" altLang="en-US" sz="2800" dirty="0">
                <a:solidFill>
                  <a:srgbClr val="FF0000"/>
                </a:solidFill>
              </a:rPr>
              <a:t>无限</a:t>
            </a:r>
            <a:r>
              <a:rPr lang="zh-CN" altLang="en-US" sz="2800" dirty="0"/>
              <a:t>博弈：至少有某些博弈方的策略有无限多个。</a:t>
            </a:r>
          </a:p>
        </p:txBody>
      </p:sp>
    </p:spTree>
    <p:extLst>
      <p:ext uri="{BB962C8B-B14F-4D97-AF65-F5344CB8AC3E}">
        <p14:creationId xmlns:p14="http://schemas.microsoft.com/office/powerpoint/2010/main" val="1581572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1.3.3 </a:t>
            </a:r>
            <a:r>
              <a:rPr lang="zh-CN" altLang="en-US" b="1" dirty="0">
                <a:latin typeface="微软雅黑" panose="020B0503020204020204" pitchFamily="34" charset="-122"/>
                <a:ea typeface="微软雅黑" panose="020B0503020204020204" pitchFamily="34" charset="-122"/>
              </a:rPr>
              <a:t>博弈的过程</a:t>
            </a:r>
            <a:endParaRPr lang="zh-CN" altLang="en-US" dirty="0"/>
          </a:p>
        </p:txBody>
      </p:sp>
      <p:sp>
        <p:nvSpPr>
          <p:cNvPr id="73731" name="Rectangle 3">
            <a:extLst>
              <a:ext uri="{FF2B5EF4-FFF2-40B4-BE49-F238E27FC236}">
                <a16:creationId xmlns:a16="http://schemas.microsoft.com/office/drawing/2014/main" id="{A28E93A2-33B1-42E8-8B0F-B43931786D76}"/>
              </a:ext>
            </a:extLst>
          </p:cNvPr>
          <p:cNvSpPr>
            <a:spLocks noGrp="1" noChangeArrowheads="1"/>
          </p:cNvSpPr>
          <p:nvPr>
            <p:ph idx="4294967295"/>
          </p:nvPr>
        </p:nvSpPr>
        <p:spPr>
          <a:xfrm>
            <a:off x="1184367" y="1469128"/>
            <a:ext cx="9077325" cy="4551362"/>
          </a:xfrm>
        </p:spPr>
        <p:txBody>
          <a:bodyPr/>
          <a:lstStyle/>
          <a:p>
            <a:pPr algn="just">
              <a:lnSpc>
                <a:spcPct val="150000"/>
              </a:lnSpc>
              <a:buFont typeface="Wingdings" panose="05000000000000000000" pitchFamily="2" charset="2"/>
              <a:buNone/>
            </a:pPr>
            <a:r>
              <a:rPr lang="zh-CN" altLang="en-US" sz="2800" b="1" dirty="0"/>
              <a:t>博弈过程</a:t>
            </a:r>
            <a:r>
              <a:rPr lang="zh-CN" altLang="en-US" sz="2800" dirty="0"/>
              <a:t>：博弈方选择、行为的次序，包括是否多次重复选择、行为。</a:t>
            </a:r>
          </a:p>
          <a:p>
            <a:pPr algn="just">
              <a:lnSpc>
                <a:spcPct val="150000"/>
              </a:lnSpc>
            </a:pPr>
            <a:r>
              <a:rPr lang="zh-CN" altLang="en-US" sz="2800" dirty="0"/>
              <a:t>博弈过程对博弈结果也有重要影响。</a:t>
            </a:r>
          </a:p>
          <a:p>
            <a:pPr algn="just">
              <a:lnSpc>
                <a:spcPct val="150000"/>
              </a:lnSpc>
            </a:pPr>
            <a:r>
              <a:rPr lang="zh-CN" altLang="en-US" sz="2800" dirty="0"/>
              <a:t>根据博弈的过程，博弈可分为</a:t>
            </a:r>
            <a:r>
              <a:rPr lang="zh-CN" altLang="en-US" sz="2800" dirty="0">
                <a:solidFill>
                  <a:srgbClr val="FF0000"/>
                </a:solidFill>
              </a:rPr>
              <a:t>静态博弈、动态博弈、重复博弈。</a:t>
            </a:r>
          </a:p>
        </p:txBody>
      </p:sp>
    </p:spTree>
    <p:extLst>
      <p:ext uri="{BB962C8B-B14F-4D97-AF65-F5344CB8AC3E}">
        <p14:creationId xmlns:p14="http://schemas.microsoft.com/office/powerpoint/2010/main" val="183060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1.3.3 </a:t>
            </a:r>
            <a:r>
              <a:rPr lang="zh-CN" altLang="en-US" b="1" dirty="0">
                <a:latin typeface="微软雅黑" panose="020B0503020204020204" pitchFamily="34" charset="-122"/>
                <a:ea typeface="微软雅黑" panose="020B0503020204020204" pitchFamily="34" charset="-122"/>
              </a:rPr>
              <a:t>博弈的过程</a:t>
            </a:r>
            <a:endParaRPr lang="zh-CN" altLang="en-US" dirty="0"/>
          </a:p>
        </p:txBody>
      </p:sp>
      <p:sp>
        <p:nvSpPr>
          <p:cNvPr id="31747" name="Rectangle 3">
            <a:extLst>
              <a:ext uri="{FF2B5EF4-FFF2-40B4-BE49-F238E27FC236}">
                <a16:creationId xmlns:a16="http://schemas.microsoft.com/office/drawing/2014/main" id="{314F8815-26B0-49E0-9A57-0045763850F9}"/>
              </a:ext>
            </a:extLst>
          </p:cNvPr>
          <p:cNvSpPr>
            <a:spLocks noGrp="1" noChangeArrowheads="1"/>
          </p:cNvSpPr>
          <p:nvPr>
            <p:ph idx="4294967295"/>
          </p:nvPr>
        </p:nvSpPr>
        <p:spPr>
          <a:xfrm>
            <a:off x="498567" y="1408253"/>
            <a:ext cx="8476467" cy="4319587"/>
          </a:xfrm>
        </p:spPr>
        <p:txBody>
          <a:bodyPr>
            <a:normAutofit fontScale="92500"/>
          </a:bodyPr>
          <a:lstStyle/>
          <a:p>
            <a:pPr algn="just">
              <a:lnSpc>
                <a:spcPct val="150000"/>
              </a:lnSpc>
              <a:buFont typeface="Wingdings" panose="05000000000000000000" pitchFamily="2" charset="2"/>
              <a:buNone/>
            </a:pPr>
            <a:r>
              <a:rPr lang="zh-CN" altLang="en-US" sz="2400" b="1" dirty="0"/>
              <a:t>静态博弈</a:t>
            </a:r>
            <a:r>
              <a:rPr lang="zh-CN" altLang="en-US" sz="2400" dirty="0"/>
              <a:t>：所有博弈方同时或</a:t>
            </a:r>
            <a:r>
              <a:rPr lang="zh-CN" altLang="en-US" sz="2400" b="1" dirty="0">
                <a:solidFill>
                  <a:srgbClr val="FF0000"/>
                </a:solidFill>
              </a:rPr>
              <a:t>可看作同时</a:t>
            </a:r>
            <a:r>
              <a:rPr lang="zh-CN" altLang="en-US" sz="2400" dirty="0"/>
              <a:t>选择策略的博弈</a:t>
            </a:r>
          </a:p>
          <a:p>
            <a:pPr algn="just">
              <a:lnSpc>
                <a:spcPct val="150000"/>
              </a:lnSpc>
              <a:buFont typeface="Wingdings" panose="05000000000000000000" pitchFamily="2" charset="2"/>
              <a:buNone/>
            </a:pPr>
            <a:r>
              <a:rPr lang="zh-CN" altLang="en-US" sz="2400" dirty="0"/>
              <a:t>        </a:t>
            </a:r>
            <a:r>
              <a:rPr lang="en-US" altLang="zh-CN" sz="2400" dirty="0">
                <a:solidFill>
                  <a:schemeClr val="folHlink"/>
                </a:solidFill>
                <a:latin typeface="Arial" panose="020B0604020202020204" pitchFamily="34" charset="0"/>
              </a:rPr>
              <a:t>—</a:t>
            </a:r>
            <a:r>
              <a:rPr lang="zh-CN" altLang="en-US" sz="2400" dirty="0">
                <a:solidFill>
                  <a:schemeClr val="folHlink"/>
                </a:solidFill>
              </a:rPr>
              <a:t>田忌赛马、猜硬币、古诺模型</a:t>
            </a:r>
          </a:p>
          <a:p>
            <a:pPr algn="just">
              <a:lnSpc>
                <a:spcPct val="150000"/>
              </a:lnSpc>
              <a:buFont typeface="Wingdings" panose="05000000000000000000" pitchFamily="2" charset="2"/>
              <a:buNone/>
            </a:pPr>
            <a:endParaRPr lang="zh-CN" altLang="en-US" sz="2400" dirty="0">
              <a:solidFill>
                <a:schemeClr val="folHlink"/>
              </a:solidFill>
            </a:endParaRPr>
          </a:p>
          <a:p>
            <a:pPr algn="just">
              <a:lnSpc>
                <a:spcPct val="150000"/>
              </a:lnSpc>
              <a:buFont typeface="Wingdings" panose="05000000000000000000" pitchFamily="2" charset="2"/>
              <a:buNone/>
            </a:pPr>
            <a:r>
              <a:rPr lang="zh-CN" altLang="en-US" sz="2400" b="1" dirty="0"/>
              <a:t>动态博弈</a:t>
            </a:r>
            <a:r>
              <a:rPr lang="zh-CN" altLang="en-US" sz="2400" dirty="0"/>
              <a:t>：各博弈方的选择和行动又先后次序且后选择、后行动的博弈方在自己选择、行动之前可以看到其他博弈方的选择和行动</a:t>
            </a:r>
          </a:p>
          <a:p>
            <a:pPr algn="just">
              <a:lnSpc>
                <a:spcPct val="150000"/>
              </a:lnSpc>
              <a:buFont typeface="Wingdings" panose="05000000000000000000" pitchFamily="2" charset="2"/>
              <a:buNone/>
            </a:pPr>
            <a:r>
              <a:rPr lang="zh-CN" altLang="en-US" sz="2400" dirty="0"/>
              <a:t>        </a:t>
            </a:r>
            <a:r>
              <a:rPr lang="en-US" altLang="zh-CN" sz="2400" dirty="0">
                <a:solidFill>
                  <a:schemeClr val="folHlink"/>
                </a:solidFill>
                <a:latin typeface="Arial" panose="020B0604020202020204" pitchFamily="34" charset="0"/>
              </a:rPr>
              <a:t>—</a:t>
            </a:r>
            <a:r>
              <a:rPr lang="zh-CN" altLang="en-US" sz="2400" dirty="0">
                <a:solidFill>
                  <a:schemeClr val="folHlink"/>
                </a:solidFill>
              </a:rPr>
              <a:t>弈棋、市场进入、领导</a:t>
            </a:r>
            <a:r>
              <a:rPr lang="en-US" altLang="zh-CN" sz="2400" dirty="0">
                <a:solidFill>
                  <a:schemeClr val="folHlink"/>
                </a:solidFill>
                <a:latin typeface="Arial" panose="020B0604020202020204" pitchFamily="34" charset="0"/>
              </a:rPr>
              <a:t>——</a:t>
            </a:r>
            <a:r>
              <a:rPr lang="zh-CN" altLang="en-US" sz="2400" dirty="0">
                <a:solidFill>
                  <a:schemeClr val="folHlink"/>
                </a:solidFill>
              </a:rPr>
              <a:t>追随型市场结构，政府</a:t>
            </a:r>
            <a:r>
              <a:rPr lang="en-US" altLang="zh-CN" sz="2400" dirty="0">
                <a:solidFill>
                  <a:schemeClr val="folHlink"/>
                </a:solidFill>
              </a:rPr>
              <a:t>-</a:t>
            </a:r>
            <a:r>
              <a:rPr lang="zh-CN" altLang="en-US" sz="2400" dirty="0">
                <a:solidFill>
                  <a:schemeClr val="folHlink"/>
                </a:solidFill>
              </a:rPr>
              <a:t>企业</a:t>
            </a:r>
          </a:p>
        </p:txBody>
      </p:sp>
      <p:pic>
        <p:nvPicPr>
          <p:cNvPr id="3076" name="Picture 4" descr="http://i1.kknews.cc/fBvDPb_tsRzMmqtCpylIW343gTr_5i6y6ZLEe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923" y="1120019"/>
            <a:ext cx="3273042" cy="18099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610960" y="3089384"/>
            <a:ext cx="1338828" cy="369332"/>
          </a:xfrm>
          <a:prstGeom prst="rect">
            <a:avLst/>
          </a:prstGeom>
        </p:spPr>
        <p:txBody>
          <a:bodyPr wrap="none">
            <a:spAutoFit/>
          </a:bodyPr>
          <a:lstStyle/>
          <a:p>
            <a:r>
              <a:rPr lang="zh-CN" altLang="en-US" dirty="0">
                <a:solidFill>
                  <a:srgbClr val="FF0000"/>
                </a:solidFill>
                <a:latin typeface="arial" panose="020B0604020202020204" pitchFamily="34" charset="0"/>
              </a:rPr>
              <a:t>分歧终端机</a:t>
            </a:r>
            <a:endParaRPr lang="zh-CN" altLang="en-US" dirty="0">
              <a:solidFill>
                <a:srgbClr val="FF0000"/>
              </a:solidFill>
            </a:endParaRPr>
          </a:p>
        </p:txBody>
      </p:sp>
    </p:spTree>
    <p:extLst>
      <p:ext uri="{BB962C8B-B14F-4D97-AF65-F5344CB8AC3E}">
        <p14:creationId xmlns:p14="http://schemas.microsoft.com/office/powerpoint/2010/main" val="2870304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1.3.3 </a:t>
            </a:r>
            <a:r>
              <a:rPr lang="zh-CN" altLang="en-US" b="1" dirty="0">
                <a:latin typeface="微软雅黑" panose="020B0503020204020204" pitchFamily="34" charset="-122"/>
                <a:ea typeface="微软雅黑" panose="020B0503020204020204" pitchFamily="34" charset="-122"/>
              </a:rPr>
              <a:t>博弈的过程</a:t>
            </a:r>
            <a:endParaRPr lang="zh-CN" altLang="en-US" dirty="0"/>
          </a:p>
        </p:txBody>
      </p:sp>
      <p:sp>
        <p:nvSpPr>
          <p:cNvPr id="74755" name="Rectangle 3">
            <a:extLst>
              <a:ext uri="{FF2B5EF4-FFF2-40B4-BE49-F238E27FC236}">
                <a16:creationId xmlns:a16="http://schemas.microsoft.com/office/drawing/2014/main" id="{1C218501-2BDF-4786-9461-1765D06DC3E9}"/>
              </a:ext>
            </a:extLst>
          </p:cNvPr>
          <p:cNvSpPr>
            <a:spLocks noGrp="1" noChangeArrowheads="1"/>
          </p:cNvSpPr>
          <p:nvPr>
            <p:ph idx="4294967295"/>
          </p:nvPr>
        </p:nvSpPr>
        <p:spPr>
          <a:xfrm>
            <a:off x="869950" y="1408252"/>
            <a:ext cx="9077325" cy="4175125"/>
          </a:xfrm>
        </p:spPr>
        <p:txBody>
          <a:bodyPr/>
          <a:lstStyle/>
          <a:p>
            <a:pPr algn="just">
              <a:lnSpc>
                <a:spcPct val="150000"/>
              </a:lnSpc>
              <a:buFont typeface="Wingdings" panose="05000000000000000000" pitchFamily="2" charset="2"/>
              <a:buNone/>
            </a:pPr>
            <a:r>
              <a:rPr lang="zh-CN" altLang="en-US" sz="2800" b="1" dirty="0"/>
              <a:t>重复博弈</a:t>
            </a:r>
            <a:r>
              <a:rPr lang="zh-CN" altLang="en-US" sz="2800" dirty="0"/>
              <a:t>：同一个博弈反复进行所构成的博弈，提供了实现更有效略博弈结果的新可能</a:t>
            </a:r>
          </a:p>
          <a:p>
            <a:pPr algn="just">
              <a:lnSpc>
                <a:spcPct val="150000"/>
              </a:lnSpc>
              <a:buFont typeface="Wingdings" panose="05000000000000000000" pitchFamily="2" charset="2"/>
              <a:buNone/>
            </a:pPr>
            <a:r>
              <a:rPr lang="zh-CN" altLang="en-US" sz="2800" dirty="0"/>
              <a:t>        </a:t>
            </a:r>
            <a:r>
              <a:rPr lang="en-US" altLang="zh-CN" sz="2800" dirty="0">
                <a:solidFill>
                  <a:schemeClr val="folHlink"/>
                </a:solidFill>
                <a:latin typeface="Arial" panose="020B0604020202020204" pitchFamily="34" charset="0"/>
              </a:rPr>
              <a:t>—</a:t>
            </a:r>
            <a:r>
              <a:rPr lang="zh-CN" altLang="en-US" sz="2800" dirty="0">
                <a:solidFill>
                  <a:schemeClr val="folHlink"/>
                </a:solidFill>
              </a:rPr>
              <a:t>长期客户、长期合同、信誉问题</a:t>
            </a:r>
          </a:p>
          <a:p>
            <a:pPr algn="just">
              <a:lnSpc>
                <a:spcPct val="150000"/>
              </a:lnSpc>
            </a:pPr>
            <a:r>
              <a:rPr lang="zh-CN" altLang="en-US" sz="2800" dirty="0"/>
              <a:t>有限次重复博弈</a:t>
            </a:r>
          </a:p>
          <a:p>
            <a:pPr algn="just">
              <a:lnSpc>
                <a:spcPct val="150000"/>
              </a:lnSpc>
            </a:pPr>
            <a:r>
              <a:rPr lang="zh-CN" altLang="en-US" sz="2800" dirty="0"/>
              <a:t>无限次重复博弈</a:t>
            </a:r>
          </a:p>
        </p:txBody>
      </p:sp>
    </p:spTree>
    <p:extLst>
      <p:ext uri="{BB962C8B-B14F-4D97-AF65-F5344CB8AC3E}">
        <p14:creationId xmlns:p14="http://schemas.microsoft.com/office/powerpoint/2010/main" val="1277502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1.3.4 </a:t>
            </a:r>
            <a:r>
              <a:rPr lang="zh-CN" altLang="en-US" b="1" dirty="0">
                <a:latin typeface="微软雅黑" panose="020B0503020204020204" pitchFamily="34" charset="-122"/>
                <a:ea typeface="微软雅黑" panose="020B0503020204020204" pitchFamily="34" charset="-122"/>
              </a:rPr>
              <a:t>博弈中的得益</a:t>
            </a:r>
            <a:endParaRPr lang="zh-CN" altLang="en-US" dirty="0"/>
          </a:p>
        </p:txBody>
      </p:sp>
      <p:sp>
        <p:nvSpPr>
          <p:cNvPr id="30723" name="Rectangle 3">
            <a:extLst>
              <a:ext uri="{FF2B5EF4-FFF2-40B4-BE49-F238E27FC236}">
                <a16:creationId xmlns:a16="http://schemas.microsoft.com/office/drawing/2014/main" id="{1D213A73-DFFE-4760-BCED-47D7CBA6EBA4}"/>
              </a:ext>
            </a:extLst>
          </p:cNvPr>
          <p:cNvSpPr>
            <a:spLocks noGrp="1" noChangeArrowheads="1"/>
          </p:cNvSpPr>
          <p:nvPr>
            <p:ph idx="4294967295"/>
          </p:nvPr>
        </p:nvSpPr>
        <p:spPr>
          <a:xfrm>
            <a:off x="1184367" y="1356691"/>
            <a:ext cx="8572500" cy="3429000"/>
          </a:xfrm>
        </p:spPr>
        <p:txBody>
          <a:bodyPr>
            <a:normAutofit fontScale="92500" lnSpcReduction="10000"/>
          </a:bodyPr>
          <a:lstStyle/>
          <a:p>
            <a:pPr algn="just">
              <a:lnSpc>
                <a:spcPct val="150000"/>
              </a:lnSpc>
              <a:buFont typeface="Wingdings" panose="05000000000000000000" pitchFamily="2" charset="2"/>
              <a:buNone/>
            </a:pPr>
            <a:r>
              <a:rPr lang="zh-CN" altLang="en-US" sz="2800" b="1" dirty="0"/>
              <a:t>得益</a:t>
            </a:r>
            <a:r>
              <a:rPr lang="zh-CN" altLang="en-US" sz="2800" dirty="0"/>
              <a:t>：各博弈方从博弈中所获得的利益。</a:t>
            </a:r>
          </a:p>
          <a:p>
            <a:pPr algn="just">
              <a:lnSpc>
                <a:spcPct val="150000"/>
              </a:lnSpc>
            </a:pPr>
            <a:r>
              <a:rPr lang="zh-CN" altLang="en-US" sz="2800" dirty="0"/>
              <a:t>得益对应博弈的结果，也就是各博弈方策略的组合。</a:t>
            </a:r>
          </a:p>
          <a:p>
            <a:pPr algn="just">
              <a:lnSpc>
                <a:spcPct val="150000"/>
              </a:lnSpc>
            </a:pPr>
            <a:r>
              <a:rPr lang="zh-CN" altLang="en-US" sz="2800" dirty="0"/>
              <a:t>得益是各博弈方追求的根本目标及行为和判断的主要依据。</a:t>
            </a:r>
          </a:p>
          <a:p>
            <a:pPr algn="just">
              <a:lnSpc>
                <a:spcPct val="150000"/>
              </a:lnSpc>
            </a:pPr>
            <a:r>
              <a:rPr lang="zh-CN" altLang="en-US" sz="2800" dirty="0"/>
              <a:t>根据得益的博弈分类：</a:t>
            </a:r>
            <a:r>
              <a:rPr lang="zh-CN" altLang="en-US" sz="2800" dirty="0">
                <a:solidFill>
                  <a:srgbClr val="FF0000"/>
                </a:solidFill>
              </a:rPr>
              <a:t>零和</a:t>
            </a:r>
            <a:r>
              <a:rPr lang="zh-CN" altLang="en-US" sz="2800" dirty="0"/>
              <a:t>博弈、</a:t>
            </a:r>
            <a:r>
              <a:rPr lang="zh-CN" altLang="en-US" sz="2800" dirty="0">
                <a:solidFill>
                  <a:srgbClr val="FF0000"/>
                </a:solidFill>
              </a:rPr>
              <a:t>常和</a:t>
            </a:r>
            <a:r>
              <a:rPr lang="zh-CN" altLang="en-US" sz="2800" dirty="0"/>
              <a:t>博弈、</a:t>
            </a:r>
            <a:r>
              <a:rPr lang="zh-CN" altLang="en-US" sz="2800" dirty="0">
                <a:solidFill>
                  <a:srgbClr val="FF0000"/>
                </a:solidFill>
              </a:rPr>
              <a:t>变和</a:t>
            </a:r>
            <a:r>
              <a:rPr lang="zh-CN" altLang="en-US" sz="2800" dirty="0"/>
              <a:t>博弈。</a:t>
            </a:r>
          </a:p>
          <a:p>
            <a:pPr algn="just">
              <a:lnSpc>
                <a:spcPct val="150000"/>
              </a:lnSpc>
            </a:pPr>
            <a:endParaRPr lang="en-US" altLang="zh-CN" sz="2800" dirty="0"/>
          </a:p>
        </p:txBody>
      </p:sp>
    </p:spTree>
    <p:extLst>
      <p:ext uri="{BB962C8B-B14F-4D97-AF65-F5344CB8AC3E}">
        <p14:creationId xmlns:p14="http://schemas.microsoft.com/office/powerpoint/2010/main" val="15125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1.3.4 </a:t>
            </a:r>
            <a:r>
              <a:rPr lang="zh-CN" altLang="en-US" b="1" dirty="0">
                <a:latin typeface="微软雅黑" panose="020B0503020204020204" pitchFamily="34" charset="-122"/>
                <a:ea typeface="微软雅黑" panose="020B0503020204020204" pitchFamily="34" charset="-122"/>
              </a:rPr>
              <a:t>博弈中的得益</a:t>
            </a:r>
            <a:endParaRPr lang="zh-CN" altLang="en-US" dirty="0"/>
          </a:p>
        </p:txBody>
      </p:sp>
      <p:sp>
        <p:nvSpPr>
          <p:cNvPr id="72707" name="Rectangle 3">
            <a:extLst>
              <a:ext uri="{FF2B5EF4-FFF2-40B4-BE49-F238E27FC236}">
                <a16:creationId xmlns:a16="http://schemas.microsoft.com/office/drawing/2014/main" id="{4057710B-AC59-4CD6-ADA0-DE041140B697}"/>
              </a:ext>
            </a:extLst>
          </p:cNvPr>
          <p:cNvSpPr>
            <a:spLocks noGrp="1" noChangeArrowheads="1"/>
          </p:cNvSpPr>
          <p:nvPr>
            <p:ph idx="4294967295"/>
          </p:nvPr>
        </p:nvSpPr>
        <p:spPr>
          <a:xfrm>
            <a:off x="1302026" y="963957"/>
            <a:ext cx="9409113" cy="4479925"/>
          </a:xfrm>
        </p:spPr>
        <p:txBody>
          <a:bodyPr>
            <a:noAutofit/>
          </a:bodyPr>
          <a:lstStyle/>
          <a:p>
            <a:pPr>
              <a:lnSpc>
                <a:spcPct val="150000"/>
              </a:lnSpc>
            </a:pPr>
            <a:r>
              <a:rPr lang="zh-CN" altLang="en-US" sz="2200" b="1" dirty="0"/>
              <a:t>零和博弈</a:t>
            </a:r>
            <a:r>
              <a:rPr lang="zh-CN" altLang="en-US" sz="2200" dirty="0"/>
              <a:t>：也称</a:t>
            </a:r>
            <a:r>
              <a:rPr lang="zh-CN" altLang="en-US" sz="2200" dirty="0">
                <a:latin typeface="Arial" panose="020B0604020202020204" pitchFamily="34" charset="0"/>
              </a:rPr>
              <a:t>“</a:t>
            </a:r>
            <a:r>
              <a:rPr lang="zh-CN" altLang="en-US" sz="2200" dirty="0"/>
              <a:t>严格竞争博弈</a:t>
            </a:r>
            <a:r>
              <a:rPr lang="zh-CN" altLang="en-US" sz="2200" dirty="0">
                <a:latin typeface="Arial" panose="020B0604020202020204" pitchFamily="34" charset="0"/>
              </a:rPr>
              <a:t>”</a:t>
            </a:r>
            <a:r>
              <a:rPr lang="zh-CN" altLang="en-US" sz="2200" dirty="0"/>
              <a:t>。博弈方之间利益始终对立，偏好通常不同。</a:t>
            </a:r>
          </a:p>
          <a:p>
            <a:pPr>
              <a:lnSpc>
                <a:spcPct val="150000"/>
              </a:lnSpc>
              <a:buFont typeface="Wingdings" panose="05000000000000000000" pitchFamily="2" charset="2"/>
              <a:buNone/>
            </a:pPr>
            <a:r>
              <a:rPr lang="zh-CN" altLang="en-US" sz="2200" dirty="0"/>
              <a:t>           </a:t>
            </a:r>
            <a:r>
              <a:rPr lang="en-US" altLang="zh-CN" sz="2200" dirty="0">
                <a:solidFill>
                  <a:schemeClr val="folHlink"/>
                </a:solidFill>
                <a:latin typeface="Arial" panose="020B0604020202020204" pitchFamily="34" charset="0"/>
              </a:rPr>
              <a:t>—</a:t>
            </a:r>
            <a:r>
              <a:rPr lang="zh-CN" altLang="en-US" sz="2200" dirty="0">
                <a:solidFill>
                  <a:schemeClr val="folHlink"/>
                </a:solidFill>
              </a:rPr>
              <a:t>猜硬币，田忌赛马，石头</a:t>
            </a:r>
            <a:r>
              <a:rPr lang="en-US" altLang="zh-CN" sz="2200" dirty="0">
                <a:solidFill>
                  <a:schemeClr val="folHlink"/>
                </a:solidFill>
              </a:rPr>
              <a:t>-</a:t>
            </a:r>
            <a:r>
              <a:rPr lang="zh-CN" altLang="en-US" sz="2200" dirty="0">
                <a:solidFill>
                  <a:schemeClr val="folHlink"/>
                </a:solidFill>
              </a:rPr>
              <a:t>剪刀</a:t>
            </a:r>
            <a:r>
              <a:rPr lang="en-US" altLang="zh-CN" sz="2200" dirty="0">
                <a:solidFill>
                  <a:schemeClr val="folHlink"/>
                </a:solidFill>
              </a:rPr>
              <a:t>-</a:t>
            </a:r>
            <a:r>
              <a:rPr lang="zh-CN" altLang="en-US" sz="2200" dirty="0">
                <a:solidFill>
                  <a:schemeClr val="folHlink"/>
                </a:solidFill>
              </a:rPr>
              <a:t>布，内卷的极限状态</a:t>
            </a:r>
          </a:p>
          <a:p>
            <a:pPr>
              <a:lnSpc>
                <a:spcPct val="150000"/>
              </a:lnSpc>
            </a:pPr>
            <a:r>
              <a:rPr lang="zh-CN" altLang="en-US" sz="2200" b="1" dirty="0"/>
              <a:t>常和博弈</a:t>
            </a:r>
            <a:r>
              <a:rPr lang="zh-CN" altLang="en-US" sz="2200" dirty="0"/>
              <a:t>：博弈方之间利益的总和为常数。博弈方之间的利益是对立的且是竞争关系。</a:t>
            </a:r>
          </a:p>
          <a:p>
            <a:pPr>
              <a:lnSpc>
                <a:spcPct val="150000"/>
              </a:lnSpc>
              <a:buFont typeface="Wingdings" panose="05000000000000000000" pitchFamily="2" charset="2"/>
              <a:buNone/>
            </a:pPr>
            <a:r>
              <a:rPr lang="zh-CN" altLang="en-US" sz="2200" dirty="0"/>
              <a:t>           </a:t>
            </a:r>
            <a:r>
              <a:rPr lang="en-US" altLang="zh-CN" sz="2200" dirty="0">
                <a:solidFill>
                  <a:schemeClr val="folHlink"/>
                </a:solidFill>
                <a:latin typeface="Arial" panose="020B0604020202020204" pitchFamily="34" charset="0"/>
              </a:rPr>
              <a:t>—</a:t>
            </a:r>
            <a:r>
              <a:rPr lang="zh-CN" altLang="en-US" sz="2200" dirty="0">
                <a:solidFill>
                  <a:schemeClr val="folHlink"/>
                </a:solidFill>
              </a:rPr>
              <a:t>分配固定数额的奖金、利润，遗产官司</a:t>
            </a:r>
          </a:p>
          <a:p>
            <a:pPr>
              <a:lnSpc>
                <a:spcPct val="150000"/>
              </a:lnSpc>
            </a:pPr>
            <a:r>
              <a:rPr lang="zh-CN" altLang="en-US" sz="2200" b="1" dirty="0"/>
              <a:t>变和博弈</a:t>
            </a:r>
            <a:r>
              <a:rPr lang="zh-CN" altLang="en-US" sz="2200" dirty="0"/>
              <a:t>：零和博弈和常和博弈以外的所有博弈。合作利益存在，博弈效率问题的重要性。</a:t>
            </a:r>
          </a:p>
          <a:p>
            <a:pPr>
              <a:lnSpc>
                <a:spcPct val="150000"/>
              </a:lnSpc>
              <a:buFont typeface="Wingdings" panose="05000000000000000000" pitchFamily="2" charset="2"/>
              <a:buNone/>
            </a:pPr>
            <a:r>
              <a:rPr lang="zh-CN" altLang="en-US" sz="2200" dirty="0"/>
              <a:t>           </a:t>
            </a:r>
            <a:r>
              <a:rPr lang="en-US" altLang="zh-CN" sz="2200" dirty="0">
                <a:solidFill>
                  <a:schemeClr val="folHlink"/>
                </a:solidFill>
                <a:latin typeface="Arial" panose="020B0604020202020204" pitchFamily="34" charset="0"/>
              </a:rPr>
              <a:t>—</a:t>
            </a:r>
            <a:r>
              <a:rPr lang="zh-CN" altLang="en-US" sz="2200" dirty="0">
                <a:solidFill>
                  <a:schemeClr val="folHlink"/>
                </a:solidFill>
              </a:rPr>
              <a:t>囚徒困境、产量博弈、制式问题等</a:t>
            </a:r>
            <a:endParaRPr lang="zh-CN" altLang="en-US" sz="2200" dirty="0"/>
          </a:p>
        </p:txBody>
      </p:sp>
    </p:spTree>
    <p:extLst>
      <p:ext uri="{BB962C8B-B14F-4D97-AF65-F5344CB8AC3E}">
        <p14:creationId xmlns:p14="http://schemas.microsoft.com/office/powerpoint/2010/main" val="1840883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1.3.5 </a:t>
            </a:r>
            <a:r>
              <a:rPr lang="zh-CN" altLang="en-US" b="1" dirty="0">
                <a:latin typeface="微软雅黑" panose="020B0503020204020204" pitchFamily="34" charset="-122"/>
                <a:ea typeface="微软雅黑" panose="020B0503020204020204" pitchFamily="34" charset="-122"/>
              </a:rPr>
              <a:t>博弈的信息结构</a:t>
            </a:r>
            <a:endParaRPr lang="zh-CN" altLang="en-US" dirty="0"/>
          </a:p>
        </p:txBody>
      </p:sp>
      <p:sp>
        <p:nvSpPr>
          <p:cNvPr id="32771" name="Rectangle 3">
            <a:extLst>
              <a:ext uri="{FF2B5EF4-FFF2-40B4-BE49-F238E27FC236}">
                <a16:creationId xmlns:a16="http://schemas.microsoft.com/office/drawing/2014/main" id="{A584E2B2-8070-4363-BD29-AA127E12F4AC}"/>
              </a:ext>
            </a:extLst>
          </p:cNvPr>
          <p:cNvSpPr>
            <a:spLocks noGrp="1" noChangeArrowheads="1"/>
          </p:cNvSpPr>
          <p:nvPr>
            <p:ph idx="4294967295"/>
          </p:nvPr>
        </p:nvSpPr>
        <p:spPr>
          <a:xfrm>
            <a:off x="869950" y="1285530"/>
            <a:ext cx="10515600" cy="4351337"/>
          </a:xfrm>
        </p:spPr>
        <p:txBody>
          <a:bodyPr>
            <a:normAutofit fontScale="77500" lnSpcReduction="20000"/>
          </a:bodyPr>
          <a:lstStyle/>
          <a:p>
            <a:pPr>
              <a:lnSpc>
                <a:spcPct val="150000"/>
              </a:lnSpc>
            </a:pPr>
            <a:r>
              <a:rPr lang="zh-CN" altLang="en-US" sz="2800" b="1" dirty="0"/>
              <a:t>完全信息博弈</a:t>
            </a:r>
            <a:r>
              <a:rPr lang="zh-CN" altLang="en-US" sz="2800" dirty="0"/>
              <a:t>：各博弈方都完全了解所有博弈方各种情况（策略组合）下的得益，也即清楚各参与人的特征（战略空间和支付函数）。</a:t>
            </a:r>
          </a:p>
          <a:p>
            <a:pPr>
              <a:lnSpc>
                <a:spcPct val="150000"/>
              </a:lnSpc>
            </a:pPr>
            <a:r>
              <a:rPr lang="zh-CN" altLang="en-US" sz="2800" b="1" dirty="0"/>
              <a:t>不完全信息博弈</a:t>
            </a:r>
            <a:r>
              <a:rPr lang="zh-CN" altLang="en-US" sz="2800" dirty="0"/>
              <a:t>：至少部分博弈方不完全了解其他博弈方得益的情况的博弈，也称为</a:t>
            </a:r>
            <a:r>
              <a:rPr lang="zh-CN" altLang="en-US" sz="2800" dirty="0">
                <a:latin typeface="Arial" panose="020B0604020202020204" pitchFamily="34" charset="0"/>
              </a:rPr>
              <a:t>“</a:t>
            </a:r>
            <a:r>
              <a:rPr lang="zh-CN" altLang="en-US" sz="2800" dirty="0"/>
              <a:t>不对称信息博弈</a:t>
            </a:r>
            <a:r>
              <a:rPr lang="zh-CN" altLang="en-US" sz="2800" dirty="0">
                <a:latin typeface="Arial" panose="020B0604020202020204" pitchFamily="34" charset="0"/>
              </a:rPr>
              <a:t>”。</a:t>
            </a:r>
            <a:endParaRPr lang="en-US" altLang="zh-CN" sz="2800" dirty="0">
              <a:latin typeface="Arial" panose="020B0604020202020204" pitchFamily="34" charset="0"/>
            </a:endParaRPr>
          </a:p>
          <a:p>
            <a:pPr>
              <a:lnSpc>
                <a:spcPct val="150000"/>
              </a:lnSpc>
            </a:pPr>
            <a:endParaRPr lang="zh-CN" altLang="en-US" sz="2800" dirty="0"/>
          </a:p>
          <a:p>
            <a:pPr>
              <a:lnSpc>
                <a:spcPct val="150000"/>
              </a:lnSpc>
            </a:pPr>
            <a:r>
              <a:rPr lang="zh-CN" altLang="en-US" sz="2800" b="1" dirty="0"/>
              <a:t>完美信息博弈</a:t>
            </a:r>
            <a:r>
              <a:rPr lang="zh-CN" altLang="en-US" sz="2800" dirty="0"/>
              <a:t>：每个轮到行为的博弈方对博弈的进程完全了解的博弈。</a:t>
            </a:r>
          </a:p>
          <a:p>
            <a:pPr>
              <a:lnSpc>
                <a:spcPct val="150000"/>
              </a:lnSpc>
            </a:pPr>
            <a:r>
              <a:rPr lang="zh-CN" altLang="en-US" sz="2800" b="1" dirty="0"/>
              <a:t>不完美信息博弈</a:t>
            </a:r>
            <a:r>
              <a:rPr lang="zh-CN" altLang="en-US" sz="2800" dirty="0"/>
              <a:t>：至少某些博弈方在轮到行动时不完全了解此前全部博弈的进程的博弈。</a:t>
            </a:r>
          </a:p>
        </p:txBody>
      </p:sp>
    </p:spTree>
    <p:extLst>
      <p:ext uri="{BB962C8B-B14F-4D97-AF65-F5344CB8AC3E}">
        <p14:creationId xmlns:p14="http://schemas.microsoft.com/office/powerpoint/2010/main" val="3789932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1.3.6 </a:t>
            </a:r>
            <a:r>
              <a:rPr lang="zh-CN" altLang="en-US" b="1" dirty="0">
                <a:latin typeface="微软雅黑" panose="020B0503020204020204" pitchFamily="34" charset="-122"/>
                <a:ea typeface="微软雅黑" panose="020B0503020204020204" pitchFamily="34" charset="-122"/>
              </a:rPr>
              <a:t>博弈方式和决策方式</a:t>
            </a:r>
            <a:endParaRPr lang="zh-CN" altLang="en-US" dirty="0"/>
          </a:p>
        </p:txBody>
      </p:sp>
      <p:sp>
        <p:nvSpPr>
          <p:cNvPr id="33795" name="Rectangle 3">
            <a:extLst>
              <a:ext uri="{FF2B5EF4-FFF2-40B4-BE49-F238E27FC236}">
                <a16:creationId xmlns:a16="http://schemas.microsoft.com/office/drawing/2014/main" id="{322332CC-D7CF-48F2-8EA5-79CD33F565CB}"/>
              </a:ext>
            </a:extLst>
          </p:cNvPr>
          <p:cNvSpPr>
            <a:spLocks noGrp="1" noChangeArrowheads="1"/>
          </p:cNvSpPr>
          <p:nvPr>
            <p:ph idx="4294967295"/>
          </p:nvPr>
        </p:nvSpPr>
        <p:spPr>
          <a:xfrm>
            <a:off x="898319" y="1226034"/>
            <a:ext cx="10945812" cy="4340225"/>
          </a:xfrm>
        </p:spPr>
        <p:txBody>
          <a:bodyPr>
            <a:normAutofit fontScale="70000" lnSpcReduction="20000"/>
          </a:bodyPr>
          <a:lstStyle/>
          <a:p>
            <a:pPr>
              <a:lnSpc>
                <a:spcPct val="150000"/>
              </a:lnSpc>
              <a:buFont typeface="Wingdings" panose="05000000000000000000" pitchFamily="2" charset="2"/>
              <a:buNone/>
            </a:pPr>
            <a:r>
              <a:rPr lang="zh-CN" altLang="en-US" sz="2800" b="1" dirty="0"/>
              <a:t>完全理性和有限理性</a:t>
            </a:r>
          </a:p>
          <a:p>
            <a:pPr>
              <a:lnSpc>
                <a:spcPct val="150000"/>
              </a:lnSpc>
            </a:pPr>
            <a:r>
              <a:rPr lang="zh-CN" altLang="en-US" sz="2400" dirty="0"/>
              <a:t>完全理性：有完美的分析判断能力和不会犯选择行为的错误</a:t>
            </a:r>
          </a:p>
          <a:p>
            <a:pPr>
              <a:lnSpc>
                <a:spcPct val="150000"/>
              </a:lnSpc>
            </a:pPr>
            <a:r>
              <a:rPr lang="zh-CN" altLang="en-US" sz="2400" dirty="0"/>
              <a:t>有限理性：博弈方的判断选择能力有缺陷</a:t>
            </a:r>
          </a:p>
          <a:p>
            <a:pPr>
              <a:lnSpc>
                <a:spcPct val="150000"/>
              </a:lnSpc>
              <a:buFont typeface="Wingdings" panose="05000000000000000000" pitchFamily="2" charset="2"/>
              <a:buNone/>
            </a:pPr>
            <a:endParaRPr lang="en-US" altLang="zh-CN" sz="2800" b="1" dirty="0"/>
          </a:p>
          <a:p>
            <a:pPr>
              <a:lnSpc>
                <a:spcPct val="150000"/>
              </a:lnSpc>
              <a:buFont typeface="Wingdings" panose="05000000000000000000" pitchFamily="2" charset="2"/>
              <a:buNone/>
            </a:pPr>
            <a:r>
              <a:rPr lang="zh-CN" altLang="en-US" sz="2800" b="1" dirty="0"/>
              <a:t>个体理性和集体理性</a:t>
            </a:r>
          </a:p>
          <a:p>
            <a:pPr>
              <a:lnSpc>
                <a:spcPct val="150000"/>
              </a:lnSpc>
            </a:pPr>
            <a:r>
              <a:rPr lang="zh-CN" altLang="en-US" sz="2400" dirty="0"/>
              <a:t>个体理性：一个体利益最大为目标</a:t>
            </a:r>
          </a:p>
          <a:p>
            <a:pPr>
              <a:lnSpc>
                <a:spcPct val="150000"/>
              </a:lnSpc>
            </a:pPr>
            <a:r>
              <a:rPr lang="zh-CN" altLang="en-US" sz="2400" dirty="0"/>
              <a:t>集体理性：追求集体利益最大化</a:t>
            </a:r>
          </a:p>
          <a:p>
            <a:pPr>
              <a:lnSpc>
                <a:spcPct val="150000"/>
              </a:lnSpc>
            </a:pPr>
            <a:r>
              <a:rPr lang="zh-CN" altLang="en-US" sz="2400" dirty="0"/>
              <a:t>合作博弈：允许存在有约束力协议的博弈</a:t>
            </a:r>
          </a:p>
          <a:p>
            <a:pPr>
              <a:lnSpc>
                <a:spcPct val="150000"/>
              </a:lnSpc>
            </a:pPr>
            <a:r>
              <a:rPr lang="zh-CN" altLang="en-US" sz="2400" dirty="0"/>
              <a:t>非合作博弈：不允许存在有约束力协议的博弈</a:t>
            </a:r>
          </a:p>
        </p:txBody>
      </p:sp>
    </p:spTree>
    <p:extLst>
      <p:ext uri="{BB962C8B-B14F-4D97-AF65-F5344CB8AC3E}">
        <p14:creationId xmlns:p14="http://schemas.microsoft.com/office/powerpoint/2010/main" val="850679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1219200" y="428627"/>
            <a:ext cx="9753600" cy="2143125"/>
          </a:xfrm>
          <a:prstGeom prst="rect">
            <a:avLst/>
          </a:prstGeom>
          <a:noFill/>
        </p:spPr>
        <p:txBody>
          <a:bodyPr vert="horz" wrap="square" rtlCol="0" anchor="ctr" anchorCtr="0">
            <a:noAutofit/>
          </a:bodyPr>
          <a:lstStyle/>
          <a:p>
            <a:r>
              <a:rPr lang="zh-CN" altLang="en-US" sz="3467" dirty="0">
                <a:solidFill>
                  <a:srgbClr val="000000"/>
                </a:solidFill>
                <a:latin typeface="Microsoft Yahei"/>
                <a:ea typeface="Microsoft Yahei"/>
                <a:sym typeface="Microsoft Yahei"/>
              </a:rPr>
              <a:t>请在手机上作出你的选择</a:t>
            </a:r>
            <a:endParaRPr lang="en-US" sz="3467"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2438400" y="2786064"/>
            <a:ext cx="8534400" cy="642939"/>
          </a:xfrm>
          <a:prstGeom prst="rect">
            <a:avLst/>
          </a:prstGeom>
          <a:noFill/>
        </p:spPr>
        <p:txBody>
          <a:bodyPr vert="horz" rtlCol="0" anchor="ctr" anchorCtr="0">
            <a:noAutofit/>
          </a:bodyPr>
          <a:lstStyle/>
          <a:p>
            <a:r>
              <a:rPr lang="zh-CN" altLang="en-US" sz="3467" b="1" dirty="0">
                <a:solidFill>
                  <a:srgbClr val="000000"/>
                </a:solidFill>
                <a:latin typeface="Microsoft Yahei"/>
                <a:ea typeface="Microsoft Yahei"/>
                <a:sym typeface="Microsoft Yahei"/>
              </a:rPr>
              <a:t>合作</a:t>
            </a:r>
            <a:endParaRPr lang="en-US" sz="3467" b="1"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2438400" y="3643313"/>
            <a:ext cx="8534400" cy="642939"/>
          </a:xfrm>
          <a:prstGeom prst="rect">
            <a:avLst/>
          </a:prstGeom>
          <a:noFill/>
        </p:spPr>
        <p:txBody>
          <a:bodyPr vert="horz" rtlCol="0" anchor="ctr" anchorCtr="0">
            <a:noAutofit/>
          </a:bodyPr>
          <a:lstStyle/>
          <a:p>
            <a:r>
              <a:rPr lang="zh-CN" altLang="en-US" sz="3467" b="1" dirty="0">
                <a:solidFill>
                  <a:srgbClr val="000000"/>
                </a:solidFill>
                <a:latin typeface="+mn-ea"/>
                <a:sym typeface="Microsoft Yahei"/>
              </a:rPr>
              <a:t>不合作</a:t>
            </a:r>
            <a:endParaRPr lang="en-US" sz="3467" b="1" dirty="0">
              <a:solidFill>
                <a:srgbClr val="000000"/>
              </a:solidFill>
              <a:latin typeface="+mn-ea"/>
              <a:sym typeface="Microsoft Yahei"/>
            </a:endParaRPr>
          </a:p>
        </p:txBody>
      </p:sp>
      <p:sp>
        <p:nvSpPr>
          <p:cNvPr id="10" name="椭圆 9"/>
          <p:cNvSpPr>
            <a:spLocks noChangeAspect="1"/>
          </p:cNvSpPr>
          <p:nvPr>
            <p:custDataLst>
              <p:tags r:id="rId5"/>
            </p:custDataLst>
          </p:nvPr>
        </p:nvSpPr>
        <p:spPr>
          <a:xfrm>
            <a:off x="1485900" y="2850358"/>
            <a:ext cx="685800" cy="514351"/>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133">
                <a:solidFill>
                  <a:srgbClr val="FFFFFF"/>
                </a:solidFill>
                <a:latin typeface="Microsoft Yahei"/>
                <a:ea typeface="Microsoft Yahei"/>
                <a:sym typeface="Microsoft Yahei"/>
              </a:rPr>
              <a:t>A</a:t>
            </a:r>
          </a:p>
        </p:txBody>
      </p:sp>
      <p:sp>
        <p:nvSpPr>
          <p:cNvPr id="11" name="椭圆 10"/>
          <p:cNvSpPr>
            <a:spLocks noChangeAspect="1"/>
          </p:cNvSpPr>
          <p:nvPr>
            <p:custDataLst>
              <p:tags r:id="rId6"/>
            </p:custDataLst>
          </p:nvPr>
        </p:nvSpPr>
        <p:spPr>
          <a:xfrm>
            <a:off x="1485900" y="3707607"/>
            <a:ext cx="685800" cy="514351"/>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133">
                <a:solidFill>
                  <a:srgbClr val="FFFFFF"/>
                </a:solidFill>
                <a:latin typeface="Microsoft Yahei"/>
                <a:ea typeface="Microsoft Yahei"/>
                <a:sym typeface="Microsoft Yahei"/>
              </a:rPr>
              <a:t>B</a:t>
            </a:r>
          </a:p>
        </p:txBody>
      </p:sp>
      <p:sp>
        <p:nvSpPr>
          <p:cNvPr id="14" name="圆角矩形 13"/>
          <p:cNvSpPr/>
          <p:nvPr>
            <p:custDataLst>
              <p:tags r:id="rId7"/>
            </p:custDataLst>
          </p:nvPr>
        </p:nvSpPr>
        <p:spPr>
          <a:xfrm>
            <a:off x="6087010" y="4786955"/>
            <a:ext cx="205740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2133">
                <a:solidFill>
                  <a:srgbClr val="FFFFFF"/>
                </a:solidFill>
                <a:latin typeface="Microsoft Yahei"/>
                <a:ea typeface="Microsoft Yahei"/>
                <a:sym typeface="Microsoft Yahei"/>
              </a:rPr>
              <a:t>提交</a:t>
            </a:r>
            <a:endParaRPr lang="en-US" sz="2133">
              <a:solidFill>
                <a:srgbClr val="FFFFFF"/>
              </a:solidFill>
              <a:latin typeface="Microsoft Yahei"/>
              <a:ea typeface="Microsoft Yahei"/>
              <a:sym typeface="Microsoft Yahei"/>
            </a:endParaRPr>
          </a:p>
        </p:txBody>
      </p:sp>
      <p:grpSp>
        <p:nvGrpSpPr>
          <p:cNvPr id="19" name="组合 18"/>
          <p:cNvGrpSpPr/>
          <p:nvPr>
            <p:custDataLst>
              <p:tags r:id="rId8"/>
            </p:custDataLst>
          </p:nvPr>
        </p:nvGrpSpPr>
        <p:grpSpPr>
          <a:xfrm>
            <a:off x="0" y="0"/>
            <a:ext cx="12192000" cy="635000"/>
            <a:chOff x="-81997" y="-186853"/>
            <a:chExt cx="9144000" cy="635000"/>
          </a:xfrm>
        </p:grpSpPr>
        <p:sp>
          <p:nvSpPr>
            <p:cNvPr id="15" name="TitleBackground"/>
            <p:cNvSpPr/>
            <p:nvPr>
              <p:custDataLst>
                <p:tags r:id="rId10"/>
              </p:custDataLst>
            </p:nvPr>
          </p:nvSpPr>
          <p:spPr>
            <a:xfrm>
              <a:off x="-81997" y="-186853"/>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ColorBlock"/>
            <p:cNvSpPr/>
            <p:nvPr>
              <p:custDataLst>
                <p:tags r:id="rId11"/>
              </p:custDataLst>
            </p:nvPr>
          </p:nvSpPr>
          <p:spPr>
            <a:xfrm>
              <a:off x="-81997" y="-186853"/>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ypeText"/>
            <p:cNvSpPr txBox="1"/>
            <p:nvPr>
              <p:custDataLst>
                <p:tags r:id="rId12"/>
              </p:custDataLst>
            </p:nvPr>
          </p:nvSpPr>
          <p:spPr>
            <a:xfrm>
              <a:off x="108503" y="-186853"/>
              <a:ext cx="1905000" cy="635000"/>
            </a:xfrm>
            <a:prstGeom prst="rect">
              <a:avLst/>
            </a:prstGeom>
            <a:noFill/>
          </p:spPr>
          <p:txBody>
            <a:bodyPr vert="horz" wrap="none" rtlCol="0" anchor="ctr" anchorCtr="0">
              <a:noAutofit/>
            </a:bodyPr>
            <a:lstStyle/>
            <a:p>
              <a:r>
                <a:rPr lang="zh-CN" altLang="en-US" sz="3467" dirty="0">
                  <a:solidFill>
                    <a:srgbClr val="000000"/>
                  </a:solidFill>
                  <a:latin typeface="Microsoft Yahei"/>
                  <a:ea typeface="Microsoft Yahei"/>
                  <a:sym typeface="Microsoft Yahei"/>
                </a:rPr>
                <a:t>投票</a:t>
              </a:r>
              <a:endParaRPr lang="en-US" sz="3467" dirty="0">
                <a:solidFill>
                  <a:srgbClr val="000000"/>
                </a:solidFill>
                <a:latin typeface="Microsoft Yahei"/>
                <a:ea typeface="Microsoft Yahei"/>
                <a:sym typeface="Microsoft Yahei"/>
              </a:endParaRPr>
            </a:p>
          </p:txBody>
        </p:sp>
        <p:sp>
          <p:nvSpPr>
            <p:cNvPr id="18" name="TipText"/>
            <p:cNvSpPr txBox="1"/>
            <p:nvPr>
              <p:custDataLst>
                <p:tags r:id="rId13"/>
              </p:custDataLst>
            </p:nvPr>
          </p:nvSpPr>
          <p:spPr>
            <a:xfrm>
              <a:off x="1002901" y="-77633"/>
              <a:ext cx="2286000" cy="508000"/>
            </a:xfrm>
            <a:prstGeom prst="rect">
              <a:avLst/>
            </a:prstGeom>
            <a:noFill/>
          </p:spPr>
          <p:txBody>
            <a:bodyPr vert="horz" wrap="none" rtlCol="0" anchor="ctr" anchorCtr="0">
              <a:noAutofit/>
            </a:bodyPr>
            <a:lstStyle/>
            <a:p>
              <a:r>
                <a:rPr lang="zh-CN" altLang="en-US" sz="2667"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667"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67"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en-US" sz="2667"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59984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scene3d>
              <a:camera prst="orthographicFront"/>
              <a:lightRig rig="soft" dir="t"/>
            </a:scene3d>
          </a:bodyPr>
          <a:lstStyle/>
          <a:p>
            <a:pPr>
              <a:defRPr/>
            </a:pPr>
            <a:r>
              <a:rPr lang="zh-CN" altLang="en-US" b="1" dirty="0">
                <a:cs typeface="+mj-cs"/>
              </a:rPr>
              <a:t>博弈的分类：合作与非合作</a:t>
            </a:r>
          </a:p>
        </p:txBody>
      </p:sp>
      <p:sp>
        <p:nvSpPr>
          <p:cNvPr id="28673" name="内容占位符 1"/>
          <p:cNvSpPr>
            <a:spLocks noGrp="1"/>
          </p:cNvSpPr>
          <p:nvPr>
            <p:ph idx="4294967295"/>
          </p:nvPr>
        </p:nvSpPr>
        <p:spPr>
          <a:xfrm>
            <a:off x="754407" y="1202843"/>
            <a:ext cx="10894254" cy="4972050"/>
          </a:xfrm>
        </p:spPr>
        <p:txBody>
          <a:bodyPr>
            <a:normAutofit/>
          </a:bodyPr>
          <a:lstStyle/>
          <a:p>
            <a:pPr>
              <a:lnSpc>
                <a:spcPct val="100000"/>
              </a:lnSpc>
            </a:pPr>
            <a:r>
              <a:rPr lang="zh-CN" altLang="en-US" sz="2400" dirty="0">
                <a:latin typeface="+mn-ea"/>
              </a:rPr>
              <a:t>合作博弈</a:t>
            </a:r>
            <a:endParaRPr lang="en-US" altLang="zh-CN" sz="2400" dirty="0">
              <a:latin typeface="+mn-ea"/>
            </a:endParaRPr>
          </a:p>
          <a:p>
            <a:pPr lvl="1">
              <a:lnSpc>
                <a:spcPct val="100000"/>
              </a:lnSpc>
            </a:pPr>
            <a:r>
              <a:rPr lang="zh-CN" altLang="en-US" sz="2000" dirty="0">
                <a:latin typeface="+mn-ea"/>
              </a:rPr>
              <a:t>强调团体理性（</a:t>
            </a:r>
            <a:r>
              <a:rPr lang="en-US" altLang="zh-CN" sz="2000" dirty="0">
                <a:latin typeface="+mn-ea"/>
              </a:rPr>
              <a:t>collective rationality</a:t>
            </a:r>
            <a:r>
              <a:rPr lang="zh-CN" altLang="en-US" sz="2000" dirty="0">
                <a:latin typeface="+mn-ea"/>
              </a:rPr>
              <a:t>）</a:t>
            </a:r>
            <a:endParaRPr lang="en-US" altLang="zh-CN" sz="2000" dirty="0">
              <a:latin typeface="+mn-ea"/>
            </a:endParaRPr>
          </a:p>
          <a:p>
            <a:pPr lvl="1">
              <a:lnSpc>
                <a:spcPct val="100000"/>
              </a:lnSpc>
            </a:pPr>
            <a:r>
              <a:rPr lang="zh-CN" altLang="en-US" sz="2000" dirty="0">
                <a:latin typeface="+mn-ea"/>
              </a:rPr>
              <a:t>即效率（</a:t>
            </a:r>
            <a:r>
              <a:rPr lang="en-US" altLang="zh-CN" sz="2000" dirty="0">
                <a:latin typeface="+mn-ea"/>
              </a:rPr>
              <a:t>efficiency</a:t>
            </a:r>
            <a:r>
              <a:rPr lang="zh-CN" altLang="en-US" sz="2000" dirty="0">
                <a:latin typeface="+mn-ea"/>
              </a:rPr>
              <a:t>）、公正（</a:t>
            </a:r>
            <a:r>
              <a:rPr lang="en-US" altLang="zh-CN" sz="2000" dirty="0">
                <a:latin typeface="+mn-ea"/>
              </a:rPr>
              <a:t>fairness</a:t>
            </a:r>
            <a:r>
              <a:rPr lang="zh-CN" altLang="en-US" sz="2000" dirty="0">
                <a:latin typeface="+mn-ea"/>
              </a:rPr>
              <a:t>） 、公平（</a:t>
            </a:r>
            <a:r>
              <a:rPr lang="en-US" altLang="zh-CN" sz="2000" dirty="0">
                <a:latin typeface="+mn-ea"/>
              </a:rPr>
              <a:t>equality</a:t>
            </a:r>
            <a:r>
              <a:rPr lang="zh-CN" altLang="en-US" sz="2000" dirty="0">
                <a:latin typeface="+mn-ea"/>
              </a:rPr>
              <a:t>）</a:t>
            </a:r>
            <a:endParaRPr lang="en-US" altLang="zh-CN" sz="2000" dirty="0">
              <a:latin typeface="+mn-ea"/>
            </a:endParaRPr>
          </a:p>
          <a:p>
            <a:pPr>
              <a:lnSpc>
                <a:spcPct val="100000"/>
              </a:lnSpc>
            </a:pPr>
            <a:r>
              <a:rPr lang="zh-CN" altLang="en-US" sz="2400" dirty="0">
                <a:latin typeface="+mn-ea"/>
              </a:rPr>
              <a:t>非合作博弈</a:t>
            </a:r>
            <a:endParaRPr lang="en-US" altLang="zh-CN" sz="2400" dirty="0">
              <a:latin typeface="+mn-ea"/>
            </a:endParaRPr>
          </a:p>
          <a:p>
            <a:pPr lvl="1">
              <a:lnSpc>
                <a:spcPct val="100000"/>
              </a:lnSpc>
            </a:pPr>
            <a:r>
              <a:rPr lang="zh-CN" altLang="en-US" sz="2000" dirty="0">
                <a:latin typeface="+mn-ea"/>
              </a:rPr>
              <a:t>强调个人理性（</a:t>
            </a:r>
            <a:r>
              <a:rPr lang="en-US" altLang="zh-CN" sz="2000" dirty="0">
                <a:latin typeface="+mn-ea"/>
              </a:rPr>
              <a:t>individual rationality</a:t>
            </a:r>
            <a:r>
              <a:rPr lang="zh-CN" altLang="en-US" sz="2000" dirty="0">
                <a:latin typeface="+mn-ea"/>
              </a:rPr>
              <a:t>）</a:t>
            </a:r>
            <a:endParaRPr lang="en-US" altLang="zh-CN" sz="2000" dirty="0">
              <a:latin typeface="+mn-ea"/>
            </a:endParaRPr>
          </a:p>
          <a:p>
            <a:pPr lvl="1">
              <a:lnSpc>
                <a:spcPct val="100000"/>
              </a:lnSpc>
            </a:pPr>
            <a:r>
              <a:rPr lang="zh-CN" altLang="en-US" sz="2000" dirty="0">
                <a:latin typeface="+mn-ea"/>
              </a:rPr>
              <a:t>个人最优决策，结果既可能是有效率的，也可能是无效率的</a:t>
            </a:r>
            <a:endParaRPr lang="en-US" altLang="zh-CN" sz="2000" dirty="0">
              <a:latin typeface="+mn-ea"/>
            </a:endParaRPr>
          </a:p>
          <a:p>
            <a:pPr lvl="1">
              <a:lnSpc>
                <a:spcPct val="100000"/>
              </a:lnSpc>
            </a:pPr>
            <a:endParaRPr lang="en-US" altLang="zh-CN" sz="2000" dirty="0">
              <a:latin typeface="+mn-ea"/>
            </a:endParaRPr>
          </a:p>
          <a:p>
            <a:pPr>
              <a:lnSpc>
                <a:spcPct val="100000"/>
              </a:lnSpc>
            </a:pPr>
            <a:r>
              <a:rPr lang="zh-CN" altLang="en-US" sz="2400" dirty="0">
                <a:latin typeface="+mn-ea"/>
              </a:rPr>
              <a:t>合作博弈和非合作博弈的区别 </a:t>
            </a:r>
            <a:endParaRPr lang="en-US" altLang="zh-CN" sz="2400" dirty="0">
              <a:latin typeface="+mn-ea"/>
            </a:endParaRPr>
          </a:p>
          <a:p>
            <a:pPr lvl="1">
              <a:lnSpc>
                <a:spcPct val="100000"/>
              </a:lnSpc>
            </a:pPr>
            <a:r>
              <a:rPr lang="zh-CN" altLang="en-US" sz="2000" dirty="0">
                <a:latin typeface="+mn-ea"/>
              </a:rPr>
              <a:t>人们的行为相互作用时，当事人能否达成一个具有约束力的协议（</a:t>
            </a:r>
            <a:r>
              <a:rPr lang="en-US" altLang="zh-CN" sz="2000" dirty="0">
                <a:latin typeface="+mn-ea"/>
              </a:rPr>
              <a:t>binding agreement</a:t>
            </a:r>
            <a:r>
              <a:rPr lang="zh-CN" altLang="en-US" sz="2000" dirty="0">
                <a:latin typeface="+mn-ea"/>
              </a:rPr>
              <a:t>）？</a:t>
            </a:r>
            <a:endParaRPr lang="en-US" altLang="zh-CN" sz="2000" dirty="0">
              <a:latin typeface="+mn-ea"/>
            </a:endParaRPr>
          </a:p>
          <a:p>
            <a:pPr lvl="1">
              <a:lnSpc>
                <a:spcPct val="100000"/>
              </a:lnSpc>
            </a:pPr>
            <a:r>
              <a:rPr lang="zh-CN" altLang="en-US" sz="2000" dirty="0">
                <a:latin typeface="+mn-ea"/>
              </a:rPr>
              <a:t>如果达成协议，但没有强制约束力，也是非合作博弈，例如牛奶业联盟</a:t>
            </a:r>
            <a:endParaRPr lang="en-US" altLang="zh-CN" sz="2000" dirty="0">
              <a:latin typeface="+mn-ea"/>
            </a:endParaRPr>
          </a:p>
          <a:p>
            <a:endParaRPr lang="zh-CN" altLang="en-US" sz="2400" dirty="0"/>
          </a:p>
        </p:txBody>
      </p:sp>
    </p:spTree>
    <p:extLst>
      <p:ext uri="{BB962C8B-B14F-4D97-AF65-F5344CB8AC3E}">
        <p14:creationId xmlns:p14="http://schemas.microsoft.com/office/powerpoint/2010/main" val="2642910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1.3.7 </a:t>
            </a:r>
            <a:r>
              <a:rPr lang="zh-CN" altLang="en-US" b="1" dirty="0">
                <a:latin typeface="微软雅黑" panose="020B0503020204020204" pitchFamily="34" charset="-122"/>
                <a:ea typeface="微软雅黑" panose="020B0503020204020204" pitchFamily="34" charset="-122"/>
              </a:rPr>
              <a:t>非合作博弈分类</a:t>
            </a:r>
            <a:endParaRPr lang="zh-CN" altLang="en-US" dirty="0"/>
          </a:p>
        </p:txBody>
      </p:sp>
      <p:sp>
        <p:nvSpPr>
          <p:cNvPr id="34819" name="Rectangle 3">
            <a:extLst>
              <a:ext uri="{FF2B5EF4-FFF2-40B4-BE49-F238E27FC236}">
                <a16:creationId xmlns:a16="http://schemas.microsoft.com/office/drawing/2014/main" id="{74AC82FD-C529-4DDC-B4DD-AC21B52E3DAC}"/>
              </a:ext>
            </a:extLst>
          </p:cNvPr>
          <p:cNvSpPr>
            <a:spLocks noGrp="1" noChangeArrowheads="1"/>
          </p:cNvSpPr>
          <p:nvPr>
            <p:ph idx="4294967295"/>
          </p:nvPr>
        </p:nvSpPr>
        <p:spPr>
          <a:xfrm>
            <a:off x="1023730" y="1383057"/>
            <a:ext cx="10515600" cy="4351338"/>
          </a:xfrm>
        </p:spPr>
        <p:txBody>
          <a:bodyPr>
            <a:normAutofit/>
          </a:bodyPr>
          <a:lstStyle/>
          <a:p>
            <a:pPr>
              <a:lnSpc>
                <a:spcPct val="150000"/>
              </a:lnSpc>
            </a:pPr>
            <a:r>
              <a:rPr lang="zh-CN" altLang="en-US" sz="2400" dirty="0"/>
              <a:t>非合作博弈范围内：完全理性博弈和有限理性博弈（进化博弈）</a:t>
            </a:r>
          </a:p>
          <a:p>
            <a:pPr>
              <a:lnSpc>
                <a:spcPct val="150000"/>
              </a:lnSpc>
            </a:pPr>
            <a:r>
              <a:rPr lang="zh-CN" altLang="en-US" sz="2400" dirty="0">
                <a:solidFill>
                  <a:srgbClr val="0000FF"/>
                </a:solidFill>
              </a:rPr>
              <a:t>静态博弈，动态博弈，重复博弈</a:t>
            </a:r>
          </a:p>
          <a:p>
            <a:pPr>
              <a:lnSpc>
                <a:spcPct val="150000"/>
              </a:lnSpc>
            </a:pPr>
            <a:r>
              <a:rPr lang="zh-CN" altLang="en-US" sz="2400" dirty="0">
                <a:solidFill>
                  <a:srgbClr val="0000FF"/>
                </a:solidFill>
              </a:rPr>
              <a:t>完全信息静态博弈，不完全信息静态博弈，完全且完美信息动态博弈，完全但不完美信息动态博弈，不完全信息动态博弈</a:t>
            </a:r>
          </a:p>
          <a:p>
            <a:pPr>
              <a:lnSpc>
                <a:spcPct val="150000"/>
              </a:lnSpc>
            </a:pPr>
            <a:r>
              <a:rPr lang="zh-CN" altLang="en-US" sz="2400" dirty="0"/>
              <a:t>零和博弈和非零和博弈，单人博弈和多人博弈</a:t>
            </a:r>
          </a:p>
        </p:txBody>
      </p:sp>
    </p:spTree>
    <p:extLst>
      <p:ext uri="{BB962C8B-B14F-4D97-AF65-F5344CB8AC3E}">
        <p14:creationId xmlns:p14="http://schemas.microsoft.com/office/powerpoint/2010/main" val="1206944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博弈类型</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972" r="577"/>
          <a:stretch/>
        </p:blipFill>
        <p:spPr bwMode="auto">
          <a:xfrm>
            <a:off x="1381542" y="1371599"/>
            <a:ext cx="8627164" cy="412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532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右 2">
            <a:extLst>
              <a:ext uri="{FF2B5EF4-FFF2-40B4-BE49-F238E27FC236}">
                <a16:creationId xmlns:a16="http://schemas.microsoft.com/office/drawing/2014/main" id="{B67FF3F5-9343-49EC-8668-F54D94ED4427}"/>
              </a:ext>
            </a:extLst>
          </p:cNvPr>
          <p:cNvSpPr/>
          <p:nvPr/>
        </p:nvSpPr>
        <p:spPr>
          <a:xfrm>
            <a:off x="-25727" y="4930853"/>
            <a:ext cx="12217727" cy="264371"/>
          </a:xfrm>
          <a:prstGeom prst="rightArrow">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sz="2000" b="1" kern="100">
              <a:solidFill>
                <a:schemeClr val="bg1"/>
              </a:solidFill>
              <a:cs typeface="+mn-ea"/>
              <a:sym typeface="+mn-lt"/>
            </a:endParaRPr>
          </a:p>
        </p:txBody>
      </p:sp>
      <p:sp>
        <p:nvSpPr>
          <p:cNvPr id="4" name="六边形 3">
            <a:extLst>
              <a:ext uri="{FF2B5EF4-FFF2-40B4-BE49-F238E27FC236}">
                <a16:creationId xmlns:a16="http://schemas.microsoft.com/office/drawing/2014/main" id="{618CAE9A-8369-47E3-8D8F-54CA35D47E1A}"/>
              </a:ext>
            </a:extLst>
          </p:cNvPr>
          <p:cNvSpPr/>
          <p:nvPr/>
        </p:nvSpPr>
        <p:spPr>
          <a:xfrm>
            <a:off x="1488152" y="4805736"/>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5" name="六边形 4">
            <a:extLst>
              <a:ext uri="{FF2B5EF4-FFF2-40B4-BE49-F238E27FC236}">
                <a16:creationId xmlns:a16="http://schemas.microsoft.com/office/drawing/2014/main" id="{4B937B14-B608-4680-A0FC-7321360F3C4F}"/>
              </a:ext>
            </a:extLst>
          </p:cNvPr>
          <p:cNvSpPr/>
          <p:nvPr/>
        </p:nvSpPr>
        <p:spPr>
          <a:xfrm>
            <a:off x="2635550" y="4897237"/>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6" name="六边形 5">
            <a:extLst>
              <a:ext uri="{FF2B5EF4-FFF2-40B4-BE49-F238E27FC236}">
                <a16:creationId xmlns:a16="http://schemas.microsoft.com/office/drawing/2014/main" id="{C03AD179-9F75-459D-AF09-0A50C3DA6ECD}"/>
              </a:ext>
            </a:extLst>
          </p:cNvPr>
          <p:cNvSpPr/>
          <p:nvPr/>
        </p:nvSpPr>
        <p:spPr>
          <a:xfrm>
            <a:off x="3977821" y="488837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7" name="六边形 6">
            <a:extLst>
              <a:ext uri="{FF2B5EF4-FFF2-40B4-BE49-F238E27FC236}">
                <a16:creationId xmlns:a16="http://schemas.microsoft.com/office/drawing/2014/main" id="{2C3ECF34-ED86-431E-801D-E1917B633742}"/>
              </a:ext>
            </a:extLst>
          </p:cNvPr>
          <p:cNvSpPr/>
          <p:nvPr/>
        </p:nvSpPr>
        <p:spPr>
          <a:xfrm>
            <a:off x="5163379" y="487021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8" name="六边形 7">
            <a:extLst>
              <a:ext uri="{FF2B5EF4-FFF2-40B4-BE49-F238E27FC236}">
                <a16:creationId xmlns:a16="http://schemas.microsoft.com/office/drawing/2014/main" id="{21EDA83E-CABD-4C97-87D0-50C7314E2748}"/>
              </a:ext>
            </a:extLst>
          </p:cNvPr>
          <p:cNvSpPr/>
          <p:nvPr/>
        </p:nvSpPr>
        <p:spPr>
          <a:xfrm>
            <a:off x="6543754" y="4892758"/>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9" name="文本框 8">
            <a:extLst>
              <a:ext uri="{FF2B5EF4-FFF2-40B4-BE49-F238E27FC236}">
                <a16:creationId xmlns:a16="http://schemas.microsoft.com/office/drawing/2014/main" id="{33070CF7-2DDA-47D6-9194-7A128380892B}"/>
              </a:ext>
            </a:extLst>
          </p:cNvPr>
          <p:cNvSpPr txBox="1"/>
          <p:nvPr/>
        </p:nvSpPr>
        <p:spPr>
          <a:xfrm>
            <a:off x="1114397" y="5368262"/>
            <a:ext cx="1156636" cy="369332"/>
          </a:xfrm>
          <a:prstGeom prst="rect">
            <a:avLst/>
          </a:prstGeom>
          <a:noFill/>
        </p:spPr>
        <p:txBody>
          <a:bodyPr wrap="square" rtlCol="0">
            <a:spAutoFit/>
          </a:bodyPr>
          <a:lstStyle/>
          <a:p>
            <a:pPr algn="ctr"/>
            <a:r>
              <a:rPr lang="en-US" altLang="zh-CN" b="1" dirty="0">
                <a:solidFill>
                  <a:srgbClr val="0070C0"/>
                </a:solidFill>
                <a:cs typeface="+mn-ea"/>
                <a:sym typeface="+mn-lt"/>
              </a:rPr>
              <a:t>7</a:t>
            </a:r>
            <a:r>
              <a:rPr lang="zh-CN" altLang="en-US" b="1" dirty="0">
                <a:solidFill>
                  <a:srgbClr val="0070C0"/>
                </a:solidFill>
                <a:cs typeface="+mn-ea"/>
                <a:sym typeface="+mn-lt"/>
              </a:rPr>
              <a:t>课时</a:t>
            </a:r>
          </a:p>
        </p:txBody>
      </p:sp>
      <p:sp>
        <p:nvSpPr>
          <p:cNvPr id="10" name="文本框 9">
            <a:extLst>
              <a:ext uri="{FF2B5EF4-FFF2-40B4-BE49-F238E27FC236}">
                <a16:creationId xmlns:a16="http://schemas.microsoft.com/office/drawing/2014/main" id="{8038CC06-4EBD-497B-80B2-3D2749E20A69}"/>
              </a:ext>
            </a:extLst>
          </p:cNvPr>
          <p:cNvSpPr txBox="1"/>
          <p:nvPr/>
        </p:nvSpPr>
        <p:spPr>
          <a:xfrm>
            <a:off x="2314624" y="5360969"/>
            <a:ext cx="1245695"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1" name="文本框 10">
            <a:extLst>
              <a:ext uri="{FF2B5EF4-FFF2-40B4-BE49-F238E27FC236}">
                <a16:creationId xmlns:a16="http://schemas.microsoft.com/office/drawing/2014/main" id="{048D1A6B-176E-4F8D-84AA-C923955CAE87}"/>
              </a:ext>
            </a:extLst>
          </p:cNvPr>
          <p:cNvSpPr txBox="1"/>
          <p:nvPr/>
        </p:nvSpPr>
        <p:spPr>
          <a:xfrm>
            <a:off x="3627707" y="5352106"/>
            <a:ext cx="1119209"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2" name="文本框 11">
            <a:extLst>
              <a:ext uri="{FF2B5EF4-FFF2-40B4-BE49-F238E27FC236}">
                <a16:creationId xmlns:a16="http://schemas.microsoft.com/office/drawing/2014/main" id="{3277152F-1ECB-4155-8CB6-32A45C19D2F7}"/>
              </a:ext>
            </a:extLst>
          </p:cNvPr>
          <p:cNvSpPr txBox="1"/>
          <p:nvPr/>
        </p:nvSpPr>
        <p:spPr>
          <a:xfrm>
            <a:off x="4760267" y="5346832"/>
            <a:ext cx="1413451"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3" name="文本框 12">
            <a:extLst>
              <a:ext uri="{FF2B5EF4-FFF2-40B4-BE49-F238E27FC236}">
                <a16:creationId xmlns:a16="http://schemas.microsoft.com/office/drawing/2014/main" id="{AAF7B59B-7DC6-4195-9428-217A545C8AF2}"/>
              </a:ext>
            </a:extLst>
          </p:cNvPr>
          <p:cNvSpPr txBox="1"/>
          <p:nvPr/>
        </p:nvSpPr>
        <p:spPr>
          <a:xfrm>
            <a:off x="6054642" y="5369377"/>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sp>
        <p:nvSpPr>
          <p:cNvPr id="14" name="六边形 13">
            <a:extLst>
              <a:ext uri="{FF2B5EF4-FFF2-40B4-BE49-F238E27FC236}">
                <a16:creationId xmlns:a16="http://schemas.microsoft.com/office/drawing/2014/main" id="{52614CA7-5EC7-4B34-810F-3FA3A06574DF}"/>
              </a:ext>
            </a:extLst>
          </p:cNvPr>
          <p:cNvSpPr/>
          <p:nvPr/>
        </p:nvSpPr>
        <p:spPr>
          <a:xfrm>
            <a:off x="7786562" y="4882368"/>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15" name="文本框 14">
            <a:extLst>
              <a:ext uri="{FF2B5EF4-FFF2-40B4-BE49-F238E27FC236}">
                <a16:creationId xmlns:a16="http://schemas.microsoft.com/office/drawing/2014/main" id="{95180841-A361-4C89-A6E7-420C75B427B3}"/>
              </a:ext>
            </a:extLst>
          </p:cNvPr>
          <p:cNvSpPr txBox="1"/>
          <p:nvPr/>
        </p:nvSpPr>
        <p:spPr>
          <a:xfrm>
            <a:off x="7326735" y="5349336"/>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6</a:t>
            </a:r>
            <a:r>
              <a:rPr lang="zh-CN" altLang="en-US" b="1" dirty="0">
                <a:solidFill>
                  <a:srgbClr val="0070C0"/>
                </a:solidFill>
                <a:cs typeface="+mn-ea"/>
                <a:sym typeface="+mn-lt"/>
              </a:rPr>
              <a:t>课时</a:t>
            </a:r>
          </a:p>
        </p:txBody>
      </p:sp>
      <p:cxnSp>
        <p:nvCxnSpPr>
          <p:cNvPr id="16" name="直接连接符 15">
            <a:extLst>
              <a:ext uri="{FF2B5EF4-FFF2-40B4-BE49-F238E27FC236}">
                <a16:creationId xmlns:a16="http://schemas.microsoft.com/office/drawing/2014/main" id="{C10A3B04-6EB0-4FF8-907C-E04F7352DB6B}"/>
              </a:ext>
            </a:extLst>
          </p:cNvPr>
          <p:cNvCxnSpPr/>
          <p:nvPr/>
        </p:nvCxnSpPr>
        <p:spPr>
          <a:xfrm flipV="1">
            <a:off x="1692716" y="3923993"/>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六边形 16">
            <a:extLst>
              <a:ext uri="{FF2B5EF4-FFF2-40B4-BE49-F238E27FC236}">
                <a16:creationId xmlns:a16="http://schemas.microsoft.com/office/drawing/2014/main" id="{12DCB5D5-E3E5-473C-AD80-36A5E2EB7361}"/>
              </a:ext>
            </a:extLst>
          </p:cNvPr>
          <p:cNvSpPr/>
          <p:nvPr/>
        </p:nvSpPr>
        <p:spPr>
          <a:xfrm>
            <a:off x="1405731" y="3540934"/>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18" name="直接连接符 17">
            <a:extLst>
              <a:ext uri="{FF2B5EF4-FFF2-40B4-BE49-F238E27FC236}">
                <a16:creationId xmlns:a16="http://schemas.microsoft.com/office/drawing/2014/main" id="{4114ECA5-2FCF-4725-B7C8-4D5DD94BE993}"/>
              </a:ext>
            </a:extLst>
          </p:cNvPr>
          <p:cNvCxnSpPr/>
          <p:nvPr/>
        </p:nvCxnSpPr>
        <p:spPr>
          <a:xfrm flipV="1">
            <a:off x="4186428" y="4006634"/>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六边形 18">
            <a:extLst>
              <a:ext uri="{FF2B5EF4-FFF2-40B4-BE49-F238E27FC236}">
                <a16:creationId xmlns:a16="http://schemas.microsoft.com/office/drawing/2014/main" id="{B3283F05-9D8D-42E0-A1E4-3F39892F0FBA}"/>
              </a:ext>
            </a:extLst>
          </p:cNvPr>
          <p:cNvSpPr/>
          <p:nvPr/>
        </p:nvSpPr>
        <p:spPr>
          <a:xfrm>
            <a:off x="3899443" y="3623575"/>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0" name="直接连接符 19">
            <a:extLst>
              <a:ext uri="{FF2B5EF4-FFF2-40B4-BE49-F238E27FC236}">
                <a16:creationId xmlns:a16="http://schemas.microsoft.com/office/drawing/2014/main" id="{C26C5D65-9B96-4CCA-A174-096832396765}"/>
              </a:ext>
            </a:extLst>
          </p:cNvPr>
          <p:cNvCxnSpPr/>
          <p:nvPr/>
        </p:nvCxnSpPr>
        <p:spPr>
          <a:xfrm flipV="1">
            <a:off x="6739436" y="4001538"/>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六边形 20">
            <a:extLst>
              <a:ext uri="{FF2B5EF4-FFF2-40B4-BE49-F238E27FC236}">
                <a16:creationId xmlns:a16="http://schemas.microsoft.com/office/drawing/2014/main" id="{E414E382-3FF7-45EF-A3BF-D0EF81301F73}"/>
              </a:ext>
            </a:extLst>
          </p:cNvPr>
          <p:cNvSpPr/>
          <p:nvPr/>
        </p:nvSpPr>
        <p:spPr>
          <a:xfrm>
            <a:off x="6452451" y="3618479"/>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2" name="直接连接符 21">
            <a:extLst>
              <a:ext uri="{FF2B5EF4-FFF2-40B4-BE49-F238E27FC236}">
                <a16:creationId xmlns:a16="http://schemas.microsoft.com/office/drawing/2014/main" id="{09A72D38-65D4-4CBD-A2E1-83AF8AD07B74}"/>
              </a:ext>
            </a:extLst>
          </p:cNvPr>
          <p:cNvCxnSpPr>
            <a:cxnSpLocks/>
          </p:cNvCxnSpPr>
          <p:nvPr/>
        </p:nvCxnSpPr>
        <p:spPr>
          <a:xfrm flipV="1">
            <a:off x="2833101" y="3024284"/>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六边形 22">
            <a:extLst>
              <a:ext uri="{FF2B5EF4-FFF2-40B4-BE49-F238E27FC236}">
                <a16:creationId xmlns:a16="http://schemas.microsoft.com/office/drawing/2014/main" id="{F428196E-787E-4856-B3F4-20FD00A7FF87}"/>
              </a:ext>
            </a:extLst>
          </p:cNvPr>
          <p:cNvSpPr/>
          <p:nvPr/>
        </p:nvSpPr>
        <p:spPr>
          <a:xfrm>
            <a:off x="2546116" y="2529484"/>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4" name="直接连接符 23">
            <a:extLst>
              <a:ext uri="{FF2B5EF4-FFF2-40B4-BE49-F238E27FC236}">
                <a16:creationId xmlns:a16="http://schemas.microsoft.com/office/drawing/2014/main" id="{7D490EC6-3CDF-4B6B-A086-5C62D21F3762}"/>
              </a:ext>
            </a:extLst>
          </p:cNvPr>
          <p:cNvCxnSpPr>
            <a:cxnSpLocks/>
          </p:cNvCxnSpPr>
          <p:nvPr/>
        </p:nvCxnSpPr>
        <p:spPr>
          <a:xfrm flipV="1">
            <a:off x="5345004" y="3009419"/>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B3429034-9CC0-49B5-92C1-78D7832ABDAA}"/>
              </a:ext>
            </a:extLst>
          </p:cNvPr>
          <p:cNvSpPr/>
          <p:nvPr/>
        </p:nvSpPr>
        <p:spPr>
          <a:xfrm>
            <a:off x="5058019" y="2514619"/>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26" name="直接连接符 25">
            <a:extLst>
              <a:ext uri="{FF2B5EF4-FFF2-40B4-BE49-F238E27FC236}">
                <a16:creationId xmlns:a16="http://schemas.microsoft.com/office/drawing/2014/main" id="{FE144A6F-E37A-4947-A06B-96CB697E24F9}"/>
              </a:ext>
            </a:extLst>
          </p:cNvPr>
          <p:cNvCxnSpPr>
            <a:cxnSpLocks/>
          </p:cNvCxnSpPr>
          <p:nvPr/>
        </p:nvCxnSpPr>
        <p:spPr>
          <a:xfrm flipV="1">
            <a:off x="7987507" y="3001695"/>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六边形 26">
            <a:extLst>
              <a:ext uri="{FF2B5EF4-FFF2-40B4-BE49-F238E27FC236}">
                <a16:creationId xmlns:a16="http://schemas.microsoft.com/office/drawing/2014/main" id="{61660A48-ADC3-45EF-9FCF-3E10AF385B79}"/>
              </a:ext>
            </a:extLst>
          </p:cNvPr>
          <p:cNvSpPr/>
          <p:nvPr/>
        </p:nvSpPr>
        <p:spPr>
          <a:xfrm>
            <a:off x="7700522" y="2506895"/>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pic>
        <p:nvPicPr>
          <p:cNvPr id="28" name="图形 27" descr="标牌">
            <a:extLst>
              <a:ext uri="{FF2B5EF4-FFF2-40B4-BE49-F238E27FC236}">
                <a16:creationId xmlns:a16="http://schemas.microsoft.com/office/drawing/2014/main" id="{5CC04513-E9DD-40AE-97B6-B0CBA5BB02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557" y="3593336"/>
            <a:ext cx="393041" cy="393041"/>
          </a:xfrm>
          <a:prstGeom prst="rect">
            <a:avLst/>
          </a:prstGeom>
        </p:spPr>
      </p:pic>
      <p:pic>
        <p:nvPicPr>
          <p:cNvPr id="29" name="图形 28" descr="戏剧">
            <a:extLst>
              <a:ext uri="{FF2B5EF4-FFF2-40B4-BE49-F238E27FC236}">
                <a16:creationId xmlns:a16="http://schemas.microsoft.com/office/drawing/2014/main" id="{71081192-4EC1-4D8E-A5A6-50C32687C0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1798" y="3724406"/>
            <a:ext cx="393041" cy="393041"/>
          </a:xfrm>
          <a:prstGeom prst="rect">
            <a:avLst/>
          </a:prstGeom>
        </p:spPr>
      </p:pic>
      <p:pic>
        <p:nvPicPr>
          <p:cNvPr id="30" name="图形 29" descr="领奖台">
            <a:extLst>
              <a:ext uri="{FF2B5EF4-FFF2-40B4-BE49-F238E27FC236}">
                <a16:creationId xmlns:a16="http://schemas.microsoft.com/office/drawing/2014/main" id="{70A0531D-1AEE-4FDD-BBF9-40E9FCBA8A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1638" y="2575723"/>
            <a:ext cx="393041" cy="393041"/>
          </a:xfrm>
          <a:prstGeom prst="rect">
            <a:avLst/>
          </a:prstGeom>
        </p:spPr>
      </p:pic>
      <p:pic>
        <p:nvPicPr>
          <p:cNvPr id="31" name="图形 30" descr="花环">
            <a:extLst>
              <a:ext uri="{FF2B5EF4-FFF2-40B4-BE49-F238E27FC236}">
                <a16:creationId xmlns:a16="http://schemas.microsoft.com/office/drawing/2014/main" id="{140DFF98-8349-484F-A454-924A443C4D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41470" y="2570346"/>
            <a:ext cx="393041" cy="393041"/>
          </a:xfrm>
          <a:prstGeom prst="rect">
            <a:avLst/>
          </a:prstGeom>
        </p:spPr>
      </p:pic>
      <p:pic>
        <p:nvPicPr>
          <p:cNvPr id="32" name="图形 31" descr="盆栽花卉">
            <a:extLst>
              <a:ext uri="{FF2B5EF4-FFF2-40B4-BE49-F238E27FC236}">
                <a16:creationId xmlns:a16="http://schemas.microsoft.com/office/drawing/2014/main" id="{2C8F74B6-17A9-4881-9455-818FE85BCEF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51797" y="3669358"/>
            <a:ext cx="393041" cy="393041"/>
          </a:xfrm>
          <a:prstGeom prst="rect">
            <a:avLst/>
          </a:prstGeom>
        </p:spPr>
      </p:pic>
      <p:pic>
        <p:nvPicPr>
          <p:cNvPr id="33" name="图形 32" descr="星星">
            <a:extLst>
              <a:ext uri="{FF2B5EF4-FFF2-40B4-BE49-F238E27FC236}">
                <a16:creationId xmlns:a16="http://schemas.microsoft.com/office/drawing/2014/main" id="{79ECE1AD-BA02-49F5-8ED8-73790FF1C9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90985" y="2564406"/>
            <a:ext cx="393041" cy="393041"/>
          </a:xfrm>
          <a:prstGeom prst="rect">
            <a:avLst/>
          </a:prstGeom>
        </p:spPr>
      </p:pic>
      <p:sp>
        <p:nvSpPr>
          <p:cNvPr id="34" name="文本框 33">
            <a:extLst>
              <a:ext uri="{FF2B5EF4-FFF2-40B4-BE49-F238E27FC236}">
                <a16:creationId xmlns:a16="http://schemas.microsoft.com/office/drawing/2014/main" id="{7313FEC4-B302-4433-926A-8D57C81F7982}"/>
              </a:ext>
            </a:extLst>
          </p:cNvPr>
          <p:cNvSpPr txBox="1"/>
          <p:nvPr/>
        </p:nvSpPr>
        <p:spPr>
          <a:xfrm>
            <a:off x="955523" y="2352181"/>
            <a:ext cx="1367821" cy="646331"/>
          </a:xfrm>
          <a:prstGeom prst="rect">
            <a:avLst/>
          </a:prstGeom>
          <a:noFill/>
        </p:spPr>
        <p:txBody>
          <a:bodyPr wrap="square" rtlCol="0">
            <a:spAutoFit/>
          </a:bodyPr>
          <a:lstStyle/>
          <a:p>
            <a:pPr algn="ctr"/>
            <a:r>
              <a:rPr lang="zh-CN" altLang="en-US" b="1" dirty="0">
                <a:solidFill>
                  <a:srgbClr val="0070C0"/>
                </a:solidFill>
                <a:cs typeface="+mn-ea"/>
                <a:sym typeface="+mn-lt"/>
              </a:rPr>
              <a:t>完全信息静态博弈</a:t>
            </a:r>
          </a:p>
        </p:txBody>
      </p:sp>
      <p:sp>
        <p:nvSpPr>
          <p:cNvPr id="35" name="文本框 34">
            <a:extLst>
              <a:ext uri="{FF2B5EF4-FFF2-40B4-BE49-F238E27FC236}">
                <a16:creationId xmlns:a16="http://schemas.microsoft.com/office/drawing/2014/main" id="{3E7DFD7C-4E3B-41C9-8933-D52F78DC0A4A}"/>
              </a:ext>
            </a:extLst>
          </p:cNvPr>
          <p:cNvSpPr txBox="1"/>
          <p:nvPr/>
        </p:nvSpPr>
        <p:spPr>
          <a:xfrm>
            <a:off x="1963692" y="1678347"/>
            <a:ext cx="1781417" cy="646331"/>
          </a:xfrm>
          <a:prstGeom prst="rect">
            <a:avLst/>
          </a:prstGeom>
          <a:noFill/>
        </p:spPr>
        <p:txBody>
          <a:bodyPr wrap="square" rtlCol="0">
            <a:spAutoFit/>
          </a:bodyPr>
          <a:lstStyle/>
          <a:p>
            <a:pPr algn="ctr"/>
            <a:r>
              <a:rPr lang="zh-CN" altLang="en-US" b="1" dirty="0">
                <a:solidFill>
                  <a:srgbClr val="0070C0"/>
                </a:solidFill>
                <a:cs typeface="+mn-ea"/>
                <a:sym typeface="+mn-lt"/>
              </a:rPr>
              <a:t>完全且完美信息动态博弈</a:t>
            </a:r>
          </a:p>
        </p:txBody>
      </p:sp>
      <p:sp>
        <p:nvSpPr>
          <p:cNvPr id="36" name="文本框 35">
            <a:extLst>
              <a:ext uri="{FF2B5EF4-FFF2-40B4-BE49-F238E27FC236}">
                <a16:creationId xmlns:a16="http://schemas.microsoft.com/office/drawing/2014/main" id="{0C0E0A01-0FDD-4B28-9B21-9C53AFD8832E}"/>
              </a:ext>
            </a:extLst>
          </p:cNvPr>
          <p:cNvSpPr txBox="1"/>
          <p:nvPr/>
        </p:nvSpPr>
        <p:spPr>
          <a:xfrm>
            <a:off x="3057954" y="2434634"/>
            <a:ext cx="2183410" cy="369332"/>
          </a:xfrm>
          <a:prstGeom prst="rect">
            <a:avLst/>
          </a:prstGeom>
          <a:noFill/>
        </p:spPr>
        <p:txBody>
          <a:bodyPr wrap="square" rtlCol="0">
            <a:spAutoFit/>
          </a:bodyPr>
          <a:lstStyle/>
          <a:p>
            <a:pPr algn="ctr"/>
            <a:r>
              <a:rPr lang="zh-CN" altLang="en-US" b="1" dirty="0">
                <a:solidFill>
                  <a:srgbClr val="0070C0"/>
                </a:solidFill>
                <a:cs typeface="+mn-ea"/>
                <a:sym typeface="+mn-lt"/>
              </a:rPr>
              <a:t>重复博弈</a:t>
            </a:r>
          </a:p>
        </p:txBody>
      </p:sp>
      <p:sp>
        <p:nvSpPr>
          <p:cNvPr id="37" name="文本框 36">
            <a:extLst>
              <a:ext uri="{FF2B5EF4-FFF2-40B4-BE49-F238E27FC236}">
                <a16:creationId xmlns:a16="http://schemas.microsoft.com/office/drawing/2014/main" id="{6A652F9C-82CE-4EBA-9283-0E3608FA8FDE}"/>
              </a:ext>
            </a:extLst>
          </p:cNvPr>
          <p:cNvSpPr txBox="1"/>
          <p:nvPr/>
        </p:nvSpPr>
        <p:spPr>
          <a:xfrm>
            <a:off x="5865966" y="2831612"/>
            <a:ext cx="1764702" cy="646331"/>
          </a:xfrm>
          <a:prstGeom prst="rect">
            <a:avLst/>
          </a:prstGeom>
          <a:noFill/>
        </p:spPr>
        <p:txBody>
          <a:bodyPr wrap="square" rtlCol="0">
            <a:spAutoFit/>
          </a:bodyPr>
          <a:lstStyle/>
          <a:p>
            <a:pPr algn="ctr"/>
            <a:r>
              <a:rPr lang="zh-CN" altLang="en-US" b="1" dirty="0">
                <a:solidFill>
                  <a:srgbClr val="FF0000"/>
                </a:solidFill>
                <a:cs typeface="+mn-ea"/>
                <a:sym typeface="+mn-lt"/>
              </a:rPr>
              <a:t>完全但不完美信息动态博弈</a:t>
            </a:r>
          </a:p>
        </p:txBody>
      </p:sp>
      <p:sp>
        <p:nvSpPr>
          <p:cNvPr id="38" name="文本框 37">
            <a:extLst>
              <a:ext uri="{FF2B5EF4-FFF2-40B4-BE49-F238E27FC236}">
                <a16:creationId xmlns:a16="http://schemas.microsoft.com/office/drawing/2014/main" id="{1FE17495-8913-41C3-9A5B-96B2D24B7040}"/>
              </a:ext>
            </a:extLst>
          </p:cNvPr>
          <p:cNvSpPr txBox="1"/>
          <p:nvPr/>
        </p:nvSpPr>
        <p:spPr>
          <a:xfrm>
            <a:off x="4581372" y="1736305"/>
            <a:ext cx="1527261" cy="646331"/>
          </a:xfrm>
          <a:prstGeom prst="rect">
            <a:avLst/>
          </a:prstGeom>
          <a:noFill/>
        </p:spPr>
        <p:txBody>
          <a:bodyPr wrap="square" rtlCol="0">
            <a:spAutoFit/>
          </a:bodyPr>
          <a:lstStyle/>
          <a:p>
            <a:pPr algn="ctr"/>
            <a:r>
              <a:rPr lang="zh-CN" altLang="en-US" b="1" dirty="0">
                <a:solidFill>
                  <a:srgbClr val="00B050"/>
                </a:solidFill>
                <a:cs typeface="+mn-ea"/>
                <a:sym typeface="+mn-lt"/>
              </a:rPr>
              <a:t>不完全信息静态博弈</a:t>
            </a:r>
          </a:p>
        </p:txBody>
      </p:sp>
      <p:sp>
        <p:nvSpPr>
          <p:cNvPr id="39" name="文本框 38">
            <a:extLst>
              <a:ext uri="{FF2B5EF4-FFF2-40B4-BE49-F238E27FC236}">
                <a16:creationId xmlns:a16="http://schemas.microsoft.com/office/drawing/2014/main" id="{0FD4E2E0-5998-4C31-ACEA-DD6D7DF03405}"/>
              </a:ext>
            </a:extLst>
          </p:cNvPr>
          <p:cNvSpPr txBox="1"/>
          <p:nvPr/>
        </p:nvSpPr>
        <p:spPr>
          <a:xfrm>
            <a:off x="7221931" y="1647605"/>
            <a:ext cx="1509352" cy="646331"/>
          </a:xfrm>
          <a:prstGeom prst="rect">
            <a:avLst/>
          </a:prstGeom>
          <a:noFill/>
        </p:spPr>
        <p:txBody>
          <a:bodyPr wrap="square" rtlCol="0">
            <a:spAutoFit/>
          </a:bodyPr>
          <a:lstStyle/>
          <a:p>
            <a:pPr algn="ctr"/>
            <a:r>
              <a:rPr lang="zh-CN" altLang="en-US" b="1" dirty="0">
                <a:solidFill>
                  <a:srgbClr val="FF0000"/>
                </a:solidFill>
                <a:cs typeface="+mn-ea"/>
                <a:sym typeface="+mn-lt"/>
              </a:rPr>
              <a:t>不完全信息动态博弈</a:t>
            </a:r>
          </a:p>
        </p:txBody>
      </p:sp>
      <p:sp>
        <p:nvSpPr>
          <p:cNvPr id="48" name="六边形 47">
            <a:extLst>
              <a:ext uri="{FF2B5EF4-FFF2-40B4-BE49-F238E27FC236}">
                <a16:creationId xmlns:a16="http://schemas.microsoft.com/office/drawing/2014/main" id="{72BD21B4-260C-4835-83B8-336F0205C655}"/>
              </a:ext>
            </a:extLst>
          </p:cNvPr>
          <p:cNvSpPr/>
          <p:nvPr/>
        </p:nvSpPr>
        <p:spPr>
          <a:xfrm>
            <a:off x="11095558" y="488945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sz="1600" b="1" kern="100">
              <a:solidFill>
                <a:schemeClr val="bg1"/>
              </a:solidFill>
              <a:cs typeface="+mn-ea"/>
              <a:sym typeface="+mn-lt"/>
            </a:endParaRPr>
          </a:p>
        </p:txBody>
      </p:sp>
      <p:sp>
        <p:nvSpPr>
          <p:cNvPr id="49" name="文本框 48">
            <a:extLst>
              <a:ext uri="{FF2B5EF4-FFF2-40B4-BE49-F238E27FC236}">
                <a16:creationId xmlns:a16="http://schemas.microsoft.com/office/drawing/2014/main" id="{2D2A9E86-82C5-4094-8214-05E086194F9F}"/>
              </a:ext>
            </a:extLst>
          </p:cNvPr>
          <p:cNvSpPr txBox="1"/>
          <p:nvPr/>
        </p:nvSpPr>
        <p:spPr>
          <a:xfrm>
            <a:off x="10672676" y="5364725"/>
            <a:ext cx="1277379" cy="338554"/>
          </a:xfrm>
          <a:prstGeom prst="rect">
            <a:avLst/>
          </a:prstGeom>
          <a:noFill/>
        </p:spPr>
        <p:txBody>
          <a:bodyPr wrap="square" rtlCol="0">
            <a:spAutoFit/>
          </a:bodyPr>
          <a:lstStyle/>
          <a:p>
            <a:pPr algn="ctr"/>
            <a:r>
              <a:rPr lang="en-US" altLang="zh-CN" sz="1600" b="1" dirty="0">
                <a:solidFill>
                  <a:srgbClr val="0070C0"/>
                </a:solidFill>
                <a:cs typeface="+mn-ea"/>
                <a:sym typeface="+mn-lt"/>
              </a:rPr>
              <a:t>4</a:t>
            </a:r>
            <a:r>
              <a:rPr lang="zh-CN" altLang="en-US" sz="1600" b="1" dirty="0">
                <a:solidFill>
                  <a:srgbClr val="0070C0"/>
                </a:solidFill>
                <a:cs typeface="+mn-ea"/>
                <a:sym typeface="+mn-lt"/>
              </a:rPr>
              <a:t>课时</a:t>
            </a:r>
          </a:p>
        </p:txBody>
      </p:sp>
      <p:cxnSp>
        <p:nvCxnSpPr>
          <p:cNvPr id="50" name="直接连接符 49">
            <a:extLst>
              <a:ext uri="{FF2B5EF4-FFF2-40B4-BE49-F238E27FC236}">
                <a16:creationId xmlns:a16="http://schemas.microsoft.com/office/drawing/2014/main" id="{E3D94C11-4159-4AFF-9555-8C396EE1F8F7}"/>
              </a:ext>
            </a:extLst>
          </p:cNvPr>
          <p:cNvCxnSpPr/>
          <p:nvPr/>
        </p:nvCxnSpPr>
        <p:spPr>
          <a:xfrm flipV="1">
            <a:off x="11300122" y="4007710"/>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六边形 50">
            <a:extLst>
              <a:ext uri="{FF2B5EF4-FFF2-40B4-BE49-F238E27FC236}">
                <a16:creationId xmlns:a16="http://schemas.microsoft.com/office/drawing/2014/main" id="{615457D0-AD2B-4927-945B-C48A15F7A1E6}"/>
              </a:ext>
            </a:extLst>
          </p:cNvPr>
          <p:cNvSpPr/>
          <p:nvPr/>
        </p:nvSpPr>
        <p:spPr>
          <a:xfrm>
            <a:off x="11013137" y="3624651"/>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sz="1600" b="1" kern="100">
              <a:solidFill>
                <a:schemeClr val="bg1"/>
              </a:solidFill>
              <a:cs typeface="+mn-ea"/>
              <a:sym typeface="+mn-lt"/>
            </a:endParaRPr>
          </a:p>
        </p:txBody>
      </p:sp>
      <p:pic>
        <p:nvPicPr>
          <p:cNvPr id="52" name="图形 51" descr="标牌">
            <a:extLst>
              <a:ext uri="{FF2B5EF4-FFF2-40B4-BE49-F238E27FC236}">
                <a16:creationId xmlns:a16="http://schemas.microsoft.com/office/drawing/2014/main" id="{56E3C4A1-DC9D-408F-B25B-1F6B6F90E0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12963" y="3677053"/>
            <a:ext cx="393041" cy="393041"/>
          </a:xfrm>
          <a:prstGeom prst="rect">
            <a:avLst/>
          </a:prstGeom>
        </p:spPr>
      </p:pic>
      <p:sp>
        <p:nvSpPr>
          <p:cNvPr id="53" name="六边形 52">
            <a:extLst>
              <a:ext uri="{FF2B5EF4-FFF2-40B4-BE49-F238E27FC236}">
                <a16:creationId xmlns:a16="http://schemas.microsoft.com/office/drawing/2014/main" id="{1BA3A421-F11C-461A-BCEE-2FF70B2C9749}"/>
              </a:ext>
            </a:extLst>
          </p:cNvPr>
          <p:cNvSpPr/>
          <p:nvPr/>
        </p:nvSpPr>
        <p:spPr>
          <a:xfrm>
            <a:off x="417719" y="4819393"/>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54" name="文本框 53">
            <a:extLst>
              <a:ext uri="{FF2B5EF4-FFF2-40B4-BE49-F238E27FC236}">
                <a16:creationId xmlns:a16="http://schemas.microsoft.com/office/drawing/2014/main" id="{4FEC44C5-B434-40CB-B556-E423D7E0A0F3}"/>
              </a:ext>
            </a:extLst>
          </p:cNvPr>
          <p:cNvSpPr txBox="1"/>
          <p:nvPr/>
        </p:nvSpPr>
        <p:spPr>
          <a:xfrm>
            <a:off x="132422" y="5364725"/>
            <a:ext cx="1000962" cy="369332"/>
          </a:xfrm>
          <a:prstGeom prst="rect">
            <a:avLst/>
          </a:prstGeom>
          <a:noFill/>
        </p:spPr>
        <p:txBody>
          <a:bodyPr wrap="square" rtlCol="0">
            <a:spAutoFit/>
          </a:bodyPr>
          <a:lstStyle/>
          <a:p>
            <a:pPr algn="ctr"/>
            <a:r>
              <a:rPr lang="en-US" altLang="zh-CN" b="1" dirty="0">
                <a:solidFill>
                  <a:srgbClr val="0070C0"/>
                </a:solidFill>
                <a:cs typeface="+mn-ea"/>
                <a:sym typeface="+mn-lt"/>
              </a:rPr>
              <a:t>3</a:t>
            </a:r>
            <a:r>
              <a:rPr lang="zh-CN" altLang="en-US" b="1" dirty="0">
                <a:solidFill>
                  <a:srgbClr val="0070C0"/>
                </a:solidFill>
                <a:cs typeface="+mn-ea"/>
                <a:sym typeface="+mn-lt"/>
              </a:rPr>
              <a:t>课时</a:t>
            </a:r>
          </a:p>
        </p:txBody>
      </p:sp>
      <p:cxnSp>
        <p:nvCxnSpPr>
          <p:cNvPr id="55" name="直接连接符 54">
            <a:extLst>
              <a:ext uri="{FF2B5EF4-FFF2-40B4-BE49-F238E27FC236}">
                <a16:creationId xmlns:a16="http://schemas.microsoft.com/office/drawing/2014/main" id="{578AEBFF-8DB5-4550-9E07-3A254FD1D14C}"/>
              </a:ext>
            </a:extLst>
          </p:cNvPr>
          <p:cNvCxnSpPr>
            <a:cxnSpLocks/>
          </p:cNvCxnSpPr>
          <p:nvPr/>
        </p:nvCxnSpPr>
        <p:spPr>
          <a:xfrm flipV="1">
            <a:off x="618664" y="2938720"/>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六边形 55">
            <a:extLst>
              <a:ext uri="{FF2B5EF4-FFF2-40B4-BE49-F238E27FC236}">
                <a16:creationId xmlns:a16="http://schemas.microsoft.com/office/drawing/2014/main" id="{AA373FF1-7F04-4130-B1AA-24446CB3AA75}"/>
              </a:ext>
            </a:extLst>
          </p:cNvPr>
          <p:cNvSpPr/>
          <p:nvPr/>
        </p:nvSpPr>
        <p:spPr>
          <a:xfrm>
            <a:off x="331679" y="2443920"/>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pic>
        <p:nvPicPr>
          <p:cNvPr id="57" name="图形 56" descr="星星">
            <a:extLst>
              <a:ext uri="{FF2B5EF4-FFF2-40B4-BE49-F238E27FC236}">
                <a16:creationId xmlns:a16="http://schemas.microsoft.com/office/drawing/2014/main" id="{D4E6BC51-A110-484E-A6FC-1FAA814D40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2142" y="2501431"/>
            <a:ext cx="393041" cy="393041"/>
          </a:xfrm>
          <a:prstGeom prst="rect">
            <a:avLst/>
          </a:prstGeom>
        </p:spPr>
      </p:pic>
      <p:sp>
        <p:nvSpPr>
          <p:cNvPr id="58" name="文本框 57">
            <a:extLst>
              <a:ext uri="{FF2B5EF4-FFF2-40B4-BE49-F238E27FC236}">
                <a16:creationId xmlns:a16="http://schemas.microsoft.com/office/drawing/2014/main" id="{AE33EC70-C1D0-40F8-B62C-A3AE781235A8}"/>
              </a:ext>
            </a:extLst>
          </p:cNvPr>
          <p:cNvSpPr txBox="1"/>
          <p:nvPr/>
        </p:nvSpPr>
        <p:spPr>
          <a:xfrm>
            <a:off x="121802" y="1941944"/>
            <a:ext cx="1313309" cy="369332"/>
          </a:xfrm>
          <a:prstGeom prst="rect">
            <a:avLst/>
          </a:prstGeom>
          <a:noFill/>
        </p:spPr>
        <p:txBody>
          <a:bodyPr wrap="square" rtlCol="0">
            <a:spAutoFit/>
          </a:bodyPr>
          <a:lstStyle/>
          <a:p>
            <a:pPr algn="ctr"/>
            <a:r>
              <a:rPr lang="zh-CN" altLang="en-US" b="1" dirty="0">
                <a:solidFill>
                  <a:srgbClr val="0070C0"/>
                </a:solidFill>
                <a:cs typeface="+mn-ea"/>
                <a:sym typeface="+mn-lt"/>
              </a:rPr>
              <a:t>导论</a:t>
            </a:r>
            <a:endParaRPr lang="zh-CN" altLang="en-US" sz="1600" dirty="0">
              <a:solidFill>
                <a:schemeClr val="tx1">
                  <a:lumMod val="75000"/>
                  <a:lumOff val="25000"/>
                </a:schemeClr>
              </a:solidFill>
              <a:cs typeface="+mn-ea"/>
              <a:sym typeface="+mn-lt"/>
            </a:endParaRPr>
          </a:p>
        </p:txBody>
      </p:sp>
      <p:sp>
        <p:nvSpPr>
          <p:cNvPr id="59" name="文本框 58">
            <a:extLst>
              <a:ext uri="{FF2B5EF4-FFF2-40B4-BE49-F238E27FC236}">
                <a16:creationId xmlns:a16="http://schemas.microsoft.com/office/drawing/2014/main" id="{24463AD7-E324-49BE-8443-30444D335AB1}"/>
              </a:ext>
            </a:extLst>
          </p:cNvPr>
          <p:cNvSpPr txBox="1"/>
          <p:nvPr/>
        </p:nvSpPr>
        <p:spPr>
          <a:xfrm>
            <a:off x="10291816" y="2427220"/>
            <a:ext cx="2183410" cy="369332"/>
          </a:xfrm>
          <a:prstGeom prst="rect">
            <a:avLst/>
          </a:prstGeom>
          <a:noFill/>
        </p:spPr>
        <p:txBody>
          <a:bodyPr wrap="square" rtlCol="0">
            <a:spAutoFit/>
          </a:bodyPr>
          <a:lstStyle/>
          <a:p>
            <a:pPr algn="ctr"/>
            <a:r>
              <a:rPr lang="zh-CN" altLang="en-US" b="1" dirty="0">
                <a:solidFill>
                  <a:srgbClr val="0070C0"/>
                </a:solidFill>
                <a:cs typeface="+mn-ea"/>
                <a:sym typeface="+mn-lt"/>
              </a:rPr>
              <a:t>实验内容</a:t>
            </a:r>
            <a:endParaRPr lang="en-US" altLang="zh-CN" b="1" dirty="0">
              <a:solidFill>
                <a:srgbClr val="0070C0"/>
              </a:solidFill>
              <a:cs typeface="+mn-ea"/>
              <a:sym typeface="+mn-lt"/>
            </a:endParaRPr>
          </a:p>
        </p:txBody>
      </p:sp>
      <p:sp>
        <p:nvSpPr>
          <p:cNvPr id="60" name="标题 1">
            <a:extLst>
              <a:ext uri="{FF2B5EF4-FFF2-40B4-BE49-F238E27FC236}">
                <a16:creationId xmlns:a16="http://schemas.microsoft.com/office/drawing/2014/main" id="{7F01823E-4A0D-4824-98A5-24C9D461890A}"/>
              </a:ext>
            </a:extLst>
          </p:cNvPr>
          <p:cNvSpPr>
            <a:spLocks noGrp="1"/>
          </p:cNvSpPr>
          <p:nvPr>
            <p:ph type="title"/>
          </p:nvPr>
        </p:nvSpPr>
        <p:spPr>
          <a:xfrm>
            <a:off x="1188318" y="137361"/>
            <a:ext cx="5893202" cy="580415"/>
          </a:xfrm>
        </p:spPr>
        <p:txBody>
          <a:bodyPr>
            <a:noAutofit/>
          </a:bodyPr>
          <a:lstStyle/>
          <a:p>
            <a:r>
              <a:rPr lang="zh-CN" altLang="en-US" b="1" dirty="0">
                <a:solidFill>
                  <a:schemeClr val="tx1">
                    <a:lumMod val="75000"/>
                    <a:lumOff val="25000"/>
                  </a:schemeClr>
                </a:solidFill>
                <a:latin typeface="+mn-lt"/>
                <a:ea typeface="+mn-ea"/>
                <a:cs typeface="+mn-ea"/>
                <a:sym typeface="+mn-lt"/>
              </a:rPr>
              <a:t>教学内容</a:t>
            </a:r>
            <a:endParaRPr lang="zh-CN" altLang="en-US" b="1" dirty="0">
              <a:latin typeface="+mn-lt"/>
              <a:ea typeface="+mn-ea"/>
              <a:cs typeface="+mn-ea"/>
              <a:sym typeface="+mn-lt"/>
            </a:endParaRPr>
          </a:p>
        </p:txBody>
      </p:sp>
      <p:grpSp>
        <p:nvGrpSpPr>
          <p:cNvPr id="61" name="组合 60">
            <a:extLst>
              <a:ext uri="{FF2B5EF4-FFF2-40B4-BE49-F238E27FC236}">
                <a16:creationId xmlns:a16="http://schemas.microsoft.com/office/drawing/2014/main" id="{60F47968-92A9-44EB-BA52-82E918995667}"/>
              </a:ext>
            </a:extLst>
          </p:cNvPr>
          <p:cNvGrpSpPr/>
          <p:nvPr/>
        </p:nvGrpSpPr>
        <p:grpSpPr>
          <a:xfrm>
            <a:off x="0" y="6267977"/>
            <a:ext cx="12192000" cy="590023"/>
            <a:chOff x="0" y="5908089"/>
            <a:chExt cx="19628567" cy="949911"/>
          </a:xfrm>
        </p:grpSpPr>
        <p:sp>
          <p:nvSpPr>
            <p:cNvPr id="62" name="矩形 61">
              <a:extLst>
                <a:ext uri="{FF2B5EF4-FFF2-40B4-BE49-F238E27FC236}">
                  <a16:creationId xmlns:a16="http://schemas.microsoft.com/office/drawing/2014/main" id="{9B72585B-A282-4203-BE2F-CB23EECF3AAC}"/>
                </a:ext>
              </a:extLst>
            </p:cNvPr>
            <p:cNvSpPr/>
            <p:nvPr/>
          </p:nvSpPr>
          <p:spPr>
            <a:xfrm>
              <a:off x="0" y="5908089"/>
              <a:ext cx="19628567"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CD8BD5DD-2C70-4218-BE54-46C59B1CE7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21" y="6001082"/>
              <a:ext cx="3684233" cy="763923"/>
            </a:xfrm>
            <a:prstGeom prst="rect">
              <a:avLst/>
            </a:prstGeom>
          </p:spPr>
        </p:pic>
      </p:grpSp>
      <p:sp>
        <p:nvSpPr>
          <p:cNvPr id="64" name="灯片编号占位符 63">
            <a:extLst>
              <a:ext uri="{FF2B5EF4-FFF2-40B4-BE49-F238E27FC236}">
                <a16:creationId xmlns:a16="http://schemas.microsoft.com/office/drawing/2014/main" id="{539B5F0D-A32F-426F-A6DC-12D63A6A2366}"/>
              </a:ext>
            </a:extLst>
          </p:cNvPr>
          <p:cNvSpPr>
            <a:spLocks noGrp="1"/>
          </p:cNvSpPr>
          <p:nvPr>
            <p:ph type="sldNum" sz="quarter" idx="12"/>
          </p:nvPr>
        </p:nvSpPr>
        <p:spPr/>
        <p:txBody>
          <a:bodyPr/>
          <a:lstStyle/>
          <a:p>
            <a:fld id="{195DF8BB-3426-49E0-9D36-69DE378B8EB3}" type="slidenum">
              <a:rPr lang="zh-CN" altLang="en-US" smtClean="0"/>
              <a:t>63</a:t>
            </a:fld>
            <a:endParaRPr lang="zh-CN" altLang="en-US"/>
          </a:p>
        </p:txBody>
      </p:sp>
      <p:sp>
        <p:nvSpPr>
          <p:cNvPr id="77" name="六边形 76">
            <a:extLst>
              <a:ext uri="{FF2B5EF4-FFF2-40B4-BE49-F238E27FC236}">
                <a16:creationId xmlns:a16="http://schemas.microsoft.com/office/drawing/2014/main" id="{21EDA83E-CABD-4C97-87D0-50C7314E2748}"/>
              </a:ext>
            </a:extLst>
          </p:cNvPr>
          <p:cNvSpPr/>
          <p:nvPr/>
        </p:nvSpPr>
        <p:spPr>
          <a:xfrm>
            <a:off x="8890639" y="4884745"/>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78" name="文本框 77">
            <a:extLst>
              <a:ext uri="{FF2B5EF4-FFF2-40B4-BE49-F238E27FC236}">
                <a16:creationId xmlns:a16="http://schemas.microsoft.com/office/drawing/2014/main" id="{AAF7B59B-7DC6-4195-9428-217A545C8AF2}"/>
              </a:ext>
            </a:extLst>
          </p:cNvPr>
          <p:cNvSpPr txBox="1"/>
          <p:nvPr/>
        </p:nvSpPr>
        <p:spPr>
          <a:xfrm>
            <a:off x="8471248" y="5325934"/>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2</a:t>
            </a:r>
            <a:r>
              <a:rPr lang="zh-CN" altLang="en-US" b="1" dirty="0">
                <a:solidFill>
                  <a:srgbClr val="0070C0"/>
                </a:solidFill>
                <a:cs typeface="+mn-ea"/>
                <a:sym typeface="+mn-lt"/>
              </a:rPr>
              <a:t>课时</a:t>
            </a:r>
          </a:p>
        </p:txBody>
      </p:sp>
      <p:sp>
        <p:nvSpPr>
          <p:cNvPr id="79" name="六边形 78">
            <a:extLst>
              <a:ext uri="{FF2B5EF4-FFF2-40B4-BE49-F238E27FC236}">
                <a16:creationId xmlns:a16="http://schemas.microsoft.com/office/drawing/2014/main" id="{52614CA7-5EC7-4B34-810F-3FA3A06574DF}"/>
              </a:ext>
            </a:extLst>
          </p:cNvPr>
          <p:cNvSpPr/>
          <p:nvPr/>
        </p:nvSpPr>
        <p:spPr>
          <a:xfrm>
            <a:off x="10133447" y="4874355"/>
            <a:ext cx="409129" cy="352697"/>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sp>
        <p:nvSpPr>
          <p:cNvPr id="80" name="文本框 79">
            <a:extLst>
              <a:ext uri="{FF2B5EF4-FFF2-40B4-BE49-F238E27FC236}">
                <a16:creationId xmlns:a16="http://schemas.microsoft.com/office/drawing/2014/main" id="{95180841-A361-4C89-A6E7-420C75B427B3}"/>
              </a:ext>
            </a:extLst>
          </p:cNvPr>
          <p:cNvSpPr txBox="1"/>
          <p:nvPr/>
        </p:nvSpPr>
        <p:spPr>
          <a:xfrm>
            <a:off x="9630590" y="5352106"/>
            <a:ext cx="1472601" cy="369332"/>
          </a:xfrm>
          <a:prstGeom prst="rect">
            <a:avLst/>
          </a:prstGeom>
          <a:noFill/>
        </p:spPr>
        <p:txBody>
          <a:bodyPr wrap="square" rtlCol="0">
            <a:spAutoFit/>
          </a:bodyPr>
          <a:lstStyle/>
          <a:p>
            <a:pPr algn="ctr"/>
            <a:r>
              <a:rPr lang="en-US" altLang="zh-CN" b="1" dirty="0">
                <a:solidFill>
                  <a:srgbClr val="0070C0"/>
                </a:solidFill>
                <a:cs typeface="+mn-ea"/>
                <a:sym typeface="+mn-lt"/>
              </a:rPr>
              <a:t>2</a:t>
            </a:r>
            <a:r>
              <a:rPr lang="zh-CN" altLang="en-US" b="1" dirty="0">
                <a:solidFill>
                  <a:srgbClr val="0070C0"/>
                </a:solidFill>
                <a:cs typeface="+mn-ea"/>
                <a:sym typeface="+mn-lt"/>
              </a:rPr>
              <a:t>课时</a:t>
            </a:r>
          </a:p>
        </p:txBody>
      </p:sp>
      <p:cxnSp>
        <p:nvCxnSpPr>
          <p:cNvPr id="81" name="直接连接符 80">
            <a:extLst>
              <a:ext uri="{FF2B5EF4-FFF2-40B4-BE49-F238E27FC236}">
                <a16:creationId xmlns:a16="http://schemas.microsoft.com/office/drawing/2014/main" id="{C26C5D65-9B96-4CCA-A174-096832396765}"/>
              </a:ext>
            </a:extLst>
          </p:cNvPr>
          <p:cNvCxnSpPr/>
          <p:nvPr/>
        </p:nvCxnSpPr>
        <p:spPr>
          <a:xfrm flipV="1">
            <a:off x="9086321" y="3993525"/>
            <a:ext cx="0" cy="88173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2" name="六边形 81">
            <a:extLst>
              <a:ext uri="{FF2B5EF4-FFF2-40B4-BE49-F238E27FC236}">
                <a16:creationId xmlns:a16="http://schemas.microsoft.com/office/drawing/2014/main" id="{E414E382-3FF7-45EF-A3BF-D0EF81301F73}"/>
              </a:ext>
            </a:extLst>
          </p:cNvPr>
          <p:cNvSpPr/>
          <p:nvPr/>
        </p:nvSpPr>
        <p:spPr>
          <a:xfrm>
            <a:off x="8799336" y="3610466"/>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cxnSp>
        <p:nvCxnSpPr>
          <p:cNvPr id="84" name="直接连接符 83">
            <a:extLst>
              <a:ext uri="{FF2B5EF4-FFF2-40B4-BE49-F238E27FC236}">
                <a16:creationId xmlns:a16="http://schemas.microsoft.com/office/drawing/2014/main" id="{FE144A6F-E37A-4947-A06B-96CB697E24F9}"/>
              </a:ext>
            </a:extLst>
          </p:cNvPr>
          <p:cNvCxnSpPr>
            <a:cxnSpLocks/>
          </p:cNvCxnSpPr>
          <p:nvPr/>
        </p:nvCxnSpPr>
        <p:spPr>
          <a:xfrm flipV="1">
            <a:off x="10334392" y="2993682"/>
            <a:ext cx="7012" cy="187294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六边形 84">
            <a:extLst>
              <a:ext uri="{FF2B5EF4-FFF2-40B4-BE49-F238E27FC236}">
                <a16:creationId xmlns:a16="http://schemas.microsoft.com/office/drawing/2014/main" id="{61660A48-ADC3-45EF-9FCF-3E10AF385B79}"/>
              </a:ext>
            </a:extLst>
          </p:cNvPr>
          <p:cNvSpPr/>
          <p:nvPr/>
        </p:nvSpPr>
        <p:spPr>
          <a:xfrm>
            <a:off x="10047407" y="2498882"/>
            <a:ext cx="573969" cy="494800"/>
          </a:xfrm>
          <a:prstGeom prst="hexagon">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55600" algn="ctr">
              <a:lnSpc>
                <a:spcPts val="2700"/>
              </a:lnSpc>
            </a:pPr>
            <a:endParaRPr lang="zh-CN" altLang="en-US" b="1" kern="100">
              <a:solidFill>
                <a:schemeClr val="bg1"/>
              </a:solidFill>
              <a:cs typeface="+mn-ea"/>
              <a:sym typeface="+mn-lt"/>
            </a:endParaRPr>
          </a:p>
        </p:txBody>
      </p:sp>
      <p:pic>
        <p:nvPicPr>
          <p:cNvPr id="86" name="图形 31" descr="盆栽花卉">
            <a:extLst>
              <a:ext uri="{FF2B5EF4-FFF2-40B4-BE49-F238E27FC236}">
                <a16:creationId xmlns:a16="http://schemas.microsoft.com/office/drawing/2014/main" id="{2C8F74B6-17A9-4881-9455-818FE85BCEF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8682" y="3661345"/>
            <a:ext cx="393041" cy="393041"/>
          </a:xfrm>
          <a:prstGeom prst="rect">
            <a:avLst/>
          </a:prstGeom>
        </p:spPr>
      </p:pic>
      <p:pic>
        <p:nvPicPr>
          <p:cNvPr id="87" name="图形 32" descr="星星">
            <a:extLst>
              <a:ext uri="{FF2B5EF4-FFF2-40B4-BE49-F238E27FC236}">
                <a16:creationId xmlns:a16="http://schemas.microsoft.com/office/drawing/2014/main" id="{79ECE1AD-BA02-49F5-8ED8-73790FF1C9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37870" y="2556393"/>
            <a:ext cx="393041" cy="393041"/>
          </a:xfrm>
          <a:prstGeom prst="rect">
            <a:avLst/>
          </a:prstGeom>
        </p:spPr>
      </p:pic>
      <p:sp>
        <p:nvSpPr>
          <p:cNvPr id="88" name="文本框 87">
            <a:extLst>
              <a:ext uri="{FF2B5EF4-FFF2-40B4-BE49-F238E27FC236}">
                <a16:creationId xmlns:a16="http://schemas.microsoft.com/office/drawing/2014/main" id="{6A652F9C-82CE-4EBA-9283-0E3608FA8FDE}"/>
              </a:ext>
            </a:extLst>
          </p:cNvPr>
          <p:cNvSpPr txBox="1"/>
          <p:nvPr/>
        </p:nvSpPr>
        <p:spPr>
          <a:xfrm>
            <a:off x="8408643" y="2850621"/>
            <a:ext cx="1450368" cy="646331"/>
          </a:xfrm>
          <a:prstGeom prst="rect">
            <a:avLst/>
          </a:prstGeom>
          <a:noFill/>
        </p:spPr>
        <p:txBody>
          <a:bodyPr wrap="square" rtlCol="0">
            <a:spAutoFit/>
          </a:bodyPr>
          <a:lstStyle/>
          <a:p>
            <a:pPr algn="ctr"/>
            <a:r>
              <a:rPr lang="zh-CN" altLang="en-US" b="1" dirty="0">
                <a:solidFill>
                  <a:srgbClr val="0070C0"/>
                </a:solidFill>
                <a:cs typeface="+mn-ea"/>
                <a:sym typeface="+mn-lt"/>
              </a:rPr>
              <a:t>博弈学习和进化博弈论</a:t>
            </a:r>
          </a:p>
        </p:txBody>
      </p:sp>
      <p:sp>
        <p:nvSpPr>
          <p:cNvPr id="89" name="文本框 88">
            <a:extLst>
              <a:ext uri="{FF2B5EF4-FFF2-40B4-BE49-F238E27FC236}">
                <a16:creationId xmlns:a16="http://schemas.microsoft.com/office/drawing/2014/main" id="{0FD4E2E0-5998-4C31-ACEA-DD6D7DF03405}"/>
              </a:ext>
            </a:extLst>
          </p:cNvPr>
          <p:cNvSpPr txBox="1"/>
          <p:nvPr/>
        </p:nvSpPr>
        <p:spPr>
          <a:xfrm>
            <a:off x="9682237" y="1777868"/>
            <a:ext cx="1219157" cy="646331"/>
          </a:xfrm>
          <a:prstGeom prst="rect">
            <a:avLst/>
          </a:prstGeom>
          <a:noFill/>
        </p:spPr>
        <p:txBody>
          <a:bodyPr wrap="square" rtlCol="0">
            <a:spAutoFit/>
          </a:bodyPr>
          <a:lstStyle/>
          <a:p>
            <a:pPr algn="ctr"/>
            <a:r>
              <a:rPr lang="zh-CN" altLang="en-US" b="1" dirty="0">
                <a:solidFill>
                  <a:srgbClr val="0070C0"/>
                </a:solidFill>
                <a:cs typeface="+mn-ea"/>
                <a:sym typeface="+mn-lt"/>
              </a:rPr>
              <a:t>合作博弈理论</a:t>
            </a:r>
          </a:p>
        </p:txBody>
      </p:sp>
    </p:spTree>
    <p:extLst>
      <p:ext uri="{BB962C8B-B14F-4D97-AF65-F5344CB8AC3E}">
        <p14:creationId xmlns:p14="http://schemas.microsoft.com/office/powerpoint/2010/main" val="88568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博弈论之父</a:t>
            </a:r>
            <a:r>
              <a:rPr lang="en-US" altLang="zh-CN" b="1" dirty="0"/>
              <a:t>——</a:t>
            </a:r>
            <a:r>
              <a:rPr lang="zh-CN" altLang="en-US" b="1" dirty="0"/>
              <a:t>冯诺伊曼</a:t>
            </a:r>
            <a:endParaRPr lang="zh-CN" altLang="en-US" dirty="0"/>
          </a:p>
        </p:txBody>
      </p:sp>
      <p:sp>
        <p:nvSpPr>
          <p:cNvPr id="3" name="灯片编号占位符 2"/>
          <p:cNvSpPr>
            <a:spLocks noGrp="1"/>
          </p:cNvSpPr>
          <p:nvPr>
            <p:ph type="sldNum" sz="quarter" idx="12"/>
          </p:nvPr>
        </p:nvSpPr>
        <p:spPr/>
        <p:txBody>
          <a:bodyPr/>
          <a:lstStyle/>
          <a:p>
            <a:fld id="{195DF8BB-3426-49E0-9D36-69DE378B8EB3}" type="slidenum">
              <a:rPr lang="zh-CN" altLang="en-US" smtClean="0"/>
              <a:pPr/>
              <a:t>64</a:t>
            </a:fld>
            <a:endParaRPr lang="zh-CN" altLang="en-US" dirty="0"/>
          </a:p>
        </p:txBody>
      </p:sp>
      <p:sp>
        <p:nvSpPr>
          <p:cNvPr id="4" name="矩形 3"/>
          <p:cNvSpPr/>
          <p:nvPr/>
        </p:nvSpPr>
        <p:spPr>
          <a:xfrm>
            <a:off x="405706" y="3275447"/>
            <a:ext cx="5865885" cy="1323439"/>
          </a:xfrm>
          <a:prstGeom prst="rect">
            <a:avLst/>
          </a:prstGeom>
        </p:spPr>
        <p:txBody>
          <a:bodyPr wrap="square">
            <a:spAutoFit/>
          </a:bodyPr>
          <a:lstStyle/>
          <a:p>
            <a:endParaRPr lang="en-US" altLang="zh-CN" sz="1600" dirty="0">
              <a:solidFill>
                <a:srgbClr val="404040"/>
              </a:solidFill>
              <a:latin typeface="Arial" panose="020B0604020202020204" pitchFamily="34" charset="0"/>
            </a:endParaRPr>
          </a:p>
          <a:p>
            <a:r>
              <a:rPr lang="zh-CN" altLang="en-US" sz="1600" dirty="0"/>
              <a:t>在经济学领域，</a:t>
            </a:r>
            <a:r>
              <a:rPr lang="en-US" altLang="zh-CN" sz="1600" dirty="0"/>
              <a:t>1944</a:t>
            </a:r>
            <a:r>
              <a:rPr lang="zh-CN" altLang="en-US" sz="1600" dirty="0"/>
              <a:t>年冯</a:t>
            </a:r>
            <a:r>
              <a:rPr lang="en-US" altLang="zh-CN" sz="1600" dirty="0"/>
              <a:t>·</a:t>
            </a:r>
            <a:r>
              <a:rPr lang="zh-CN" altLang="en-US" sz="1600" dirty="0"/>
              <a:t>诺伊曼与</a:t>
            </a:r>
            <a:r>
              <a:rPr lang="zh-CN" altLang="en-US" sz="1600" u="sng" dirty="0"/>
              <a:t>奥斯卡</a:t>
            </a:r>
            <a:r>
              <a:rPr lang="en-US" altLang="zh-CN" sz="1600" u="sng" dirty="0"/>
              <a:t>·</a:t>
            </a:r>
            <a:r>
              <a:rPr lang="zh-CN" altLang="en-US" sz="1600" u="sng" dirty="0"/>
              <a:t>摩根斯腾</a:t>
            </a:r>
            <a:r>
              <a:rPr lang="zh-CN" altLang="en-US" sz="1600" dirty="0"/>
              <a:t>合著的名作</a:t>
            </a:r>
            <a:r>
              <a:rPr lang="en-US" altLang="zh-CN" sz="1600" dirty="0"/>
              <a:t>《</a:t>
            </a:r>
            <a:r>
              <a:rPr lang="zh-CN" altLang="en-US" sz="1600" dirty="0"/>
              <a:t>博弈论与经济行为</a:t>
            </a:r>
            <a:r>
              <a:rPr lang="en-US" altLang="zh-CN" sz="1600" dirty="0"/>
              <a:t>》</a:t>
            </a:r>
            <a:r>
              <a:rPr lang="zh-CN" altLang="en-US" sz="1600" dirty="0"/>
              <a:t>出版，标志着现代系统博弈理论的初步形成。他被称为“博弈论之父”。博弈论被认为是</a:t>
            </a:r>
            <a:r>
              <a:rPr lang="en-US" altLang="zh-CN" sz="1600" dirty="0"/>
              <a:t>20</a:t>
            </a:r>
            <a:r>
              <a:rPr lang="zh-CN" altLang="en-US" sz="1600" dirty="0"/>
              <a:t>世纪经济学最伟大的成果之一。</a:t>
            </a:r>
          </a:p>
        </p:txBody>
      </p:sp>
      <p:pic>
        <p:nvPicPr>
          <p:cNvPr id="3074" name="Picture 2" descr="约翰·冯·诺依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984" y="1421296"/>
            <a:ext cx="2286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5706" y="982229"/>
            <a:ext cx="6096000" cy="2062103"/>
          </a:xfrm>
          <a:prstGeom prst="rect">
            <a:avLst/>
          </a:prstGeom>
        </p:spPr>
        <p:txBody>
          <a:bodyPr>
            <a:spAutoFit/>
          </a:bodyPr>
          <a:lstStyle/>
          <a:p>
            <a:r>
              <a:rPr lang="zh-CN" altLang="en-US" sz="1600" dirty="0">
                <a:solidFill>
                  <a:srgbClr val="333333"/>
                </a:solidFill>
                <a:latin typeface="arial" panose="020B0604020202020204" pitchFamily="34" charset="0"/>
              </a:rPr>
              <a:t>约翰</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冯</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诺依曼（</a:t>
            </a:r>
            <a:r>
              <a:rPr lang="en-US" altLang="zh-CN" sz="1600" dirty="0">
                <a:solidFill>
                  <a:srgbClr val="333333"/>
                </a:solidFill>
                <a:latin typeface="arial" panose="020B0604020202020204" pitchFamily="34" charset="0"/>
              </a:rPr>
              <a:t>John von Neumann</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1903</a:t>
            </a:r>
            <a:r>
              <a:rPr lang="zh-CN" altLang="en-US" sz="1600" dirty="0">
                <a:solidFill>
                  <a:srgbClr val="333333"/>
                </a:solidFill>
                <a:latin typeface="arial" panose="020B0604020202020204" pitchFamily="34" charset="0"/>
              </a:rPr>
              <a:t>年</a:t>
            </a:r>
            <a:r>
              <a:rPr lang="en-US" altLang="zh-CN" sz="1600" dirty="0">
                <a:solidFill>
                  <a:srgbClr val="333333"/>
                </a:solidFill>
                <a:latin typeface="arial" panose="020B0604020202020204" pitchFamily="34" charset="0"/>
              </a:rPr>
              <a:t>12</a:t>
            </a:r>
            <a:r>
              <a:rPr lang="zh-CN" altLang="en-US" sz="1600" dirty="0">
                <a:solidFill>
                  <a:srgbClr val="333333"/>
                </a:solidFill>
                <a:latin typeface="arial" panose="020B0604020202020204" pitchFamily="34" charset="0"/>
              </a:rPr>
              <a:t>月</a:t>
            </a:r>
            <a:r>
              <a:rPr lang="en-US" altLang="zh-CN" sz="1600" dirty="0">
                <a:solidFill>
                  <a:srgbClr val="333333"/>
                </a:solidFill>
                <a:latin typeface="arial" panose="020B0604020202020204" pitchFamily="34" charset="0"/>
              </a:rPr>
              <a:t>28</a:t>
            </a:r>
            <a:r>
              <a:rPr lang="zh-CN" altLang="en-US" sz="1600" dirty="0">
                <a:solidFill>
                  <a:srgbClr val="333333"/>
                </a:solidFill>
                <a:latin typeface="arial" panose="020B0604020202020204" pitchFamily="34" charset="0"/>
              </a:rPr>
              <a:t>日</a:t>
            </a:r>
            <a:r>
              <a:rPr lang="en-US" altLang="zh-CN" sz="1600" dirty="0">
                <a:solidFill>
                  <a:srgbClr val="333333"/>
                </a:solidFill>
                <a:latin typeface="arial" panose="020B0604020202020204" pitchFamily="34" charset="0"/>
              </a:rPr>
              <a:t>-1957</a:t>
            </a:r>
            <a:r>
              <a:rPr lang="zh-CN" altLang="en-US" sz="1600" dirty="0">
                <a:solidFill>
                  <a:srgbClr val="333333"/>
                </a:solidFill>
                <a:latin typeface="arial" panose="020B0604020202020204" pitchFamily="34" charset="0"/>
              </a:rPr>
              <a:t>年</a:t>
            </a:r>
            <a:r>
              <a:rPr lang="en-US" altLang="zh-CN" sz="1600" dirty="0">
                <a:solidFill>
                  <a:srgbClr val="333333"/>
                </a:solidFill>
                <a:latin typeface="arial" panose="020B0604020202020204" pitchFamily="34" charset="0"/>
              </a:rPr>
              <a:t>2</a:t>
            </a:r>
            <a:r>
              <a:rPr lang="zh-CN" altLang="en-US" sz="1600" dirty="0">
                <a:solidFill>
                  <a:srgbClr val="333333"/>
                </a:solidFill>
                <a:latin typeface="arial" panose="020B0604020202020204" pitchFamily="34" charset="0"/>
              </a:rPr>
              <a:t>月</a:t>
            </a:r>
            <a:r>
              <a:rPr lang="en-US" altLang="zh-CN" sz="1600" dirty="0">
                <a:solidFill>
                  <a:srgbClr val="333333"/>
                </a:solidFill>
                <a:latin typeface="arial" panose="020B0604020202020204" pitchFamily="34" charset="0"/>
              </a:rPr>
              <a:t>8</a:t>
            </a:r>
            <a:r>
              <a:rPr lang="zh-CN" altLang="en-US" sz="1600" dirty="0">
                <a:solidFill>
                  <a:srgbClr val="333333"/>
                </a:solidFill>
                <a:latin typeface="arial" panose="020B0604020202020204" pitchFamily="34" charset="0"/>
              </a:rPr>
              <a:t>日），美籍匈牙利数学家、计算机科学家、物理学家，毕业于</a:t>
            </a:r>
            <a:r>
              <a:rPr lang="zh-CN" altLang="en-US" sz="1600" dirty="0">
                <a:solidFill>
                  <a:srgbClr val="3366CC"/>
                </a:solidFill>
                <a:latin typeface="arial" panose="020B0604020202020204" pitchFamily="34" charset="0"/>
              </a:rPr>
              <a:t>苏黎世联邦工业大学</a:t>
            </a:r>
            <a:r>
              <a:rPr lang="zh-CN" altLang="en-US" sz="1600" dirty="0">
                <a:solidFill>
                  <a:srgbClr val="333333"/>
                </a:solidFill>
                <a:latin typeface="arial" panose="020B0604020202020204" pitchFamily="34" charset="0"/>
              </a:rPr>
              <a:t>，现代电子计算机与博弈论的重要创始人，被后人称为现代</a:t>
            </a:r>
            <a:r>
              <a:rPr lang="zh-CN" altLang="en-US" sz="1600" b="1" dirty="0">
                <a:solidFill>
                  <a:srgbClr val="FF0000"/>
                </a:solidFill>
                <a:latin typeface="arial" panose="020B0604020202020204" pitchFamily="34" charset="0"/>
              </a:rPr>
              <a:t>计算机之父、博弈论之父。</a:t>
            </a:r>
            <a:endParaRPr lang="en-US" altLang="zh-CN" sz="1600" b="1" dirty="0">
              <a:solidFill>
                <a:srgbClr val="FF0000"/>
              </a:solidFill>
              <a:latin typeface="arial" panose="020B0604020202020204" pitchFamily="34" charset="0"/>
            </a:endParaRPr>
          </a:p>
          <a:p>
            <a:endParaRPr lang="zh-CN" altLang="en-US" sz="1600" dirty="0">
              <a:solidFill>
                <a:srgbClr val="333333"/>
              </a:solidFill>
              <a:latin typeface="arial" panose="020B0604020202020204" pitchFamily="34" charset="0"/>
            </a:endParaRPr>
          </a:p>
          <a:p>
            <a:r>
              <a:rPr lang="zh-CN" altLang="en-US" sz="1600" dirty="0">
                <a:solidFill>
                  <a:srgbClr val="333333"/>
                </a:solidFill>
                <a:latin typeface="arial" panose="020B0604020202020204" pitchFamily="34" charset="0"/>
              </a:rPr>
              <a:t>他在泛函分析、遍历理论、几何学等众多数学领域及计算机学、量子力学和经济学中都有重大贡献。其一生中发表了大约</a:t>
            </a:r>
            <a:r>
              <a:rPr lang="en-US" altLang="zh-CN" sz="1600" dirty="0">
                <a:solidFill>
                  <a:srgbClr val="333333"/>
                </a:solidFill>
                <a:latin typeface="arial" panose="020B0604020202020204" pitchFamily="34" charset="0"/>
              </a:rPr>
              <a:t>150</a:t>
            </a:r>
            <a:r>
              <a:rPr lang="zh-CN" altLang="en-US" sz="1600" dirty="0">
                <a:solidFill>
                  <a:srgbClr val="333333"/>
                </a:solidFill>
                <a:latin typeface="arial" panose="020B0604020202020204" pitchFamily="34" charset="0"/>
              </a:rPr>
              <a:t>篇论文，代表作有</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计算机与人脑</a:t>
            </a:r>
            <a:r>
              <a:rPr lang="en-US" altLang="zh-CN" sz="1600" dirty="0">
                <a:solidFill>
                  <a:srgbClr val="333333"/>
                </a:solidFill>
                <a:latin typeface="arial" panose="020B0604020202020204" pitchFamily="34" charset="0"/>
              </a:rPr>
              <a:t>》《</a:t>
            </a:r>
            <a:r>
              <a:rPr lang="zh-CN" altLang="en-US" sz="1600" dirty="0">
                <a:solidFill>
                  <a:srgbClr val="3366CC"/>
                </a:solidFill>
                <a:latin typeface="arial" panose="020B0604020202020204" pitchFamily="34" charset="0"/>
              </a:rPr>
              <a:t>博弈论与经济行为</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等。</a:t>
            </a:r>
            <a:endParaRPr lang="zh-CN" altLang="en-US" sz="1600" b="0" i="0" dirty="0">
              <a:solidFill>
                <a:srgbClr val="333333"/>
              </a:solidFill>
              <a:effectLst/>
              <a:latin typeface="arial" panose="020B0604020202020204" pitchFamily="34" charset="0"/>
            </a:endParaRPr>
          </a:p>
        </p:txBody>
      </p:sp>
      <p:sp>
        <p:nvSpPr>
          <p:cNvPr id="6" name="矩形 5"/>
          <p:cNvSpPr/>
          <p:nvPr/>
        </p:nvSpPr>
        <p:spPr>
          <a:xfrm>
            <a:off x="493643" y="4830001"/>
            <a:ext cx="7994374" cy="923330"/>
          </a:xfrm>
          <a:prstGeom prst="rect">
            <a:avLst/>
          </a:prstGeom>
        </p:spPr>
        <p:txBody>
          <a:bodyPr wrap="square">
            <a:spAutoFit/>
          </a:bodyPr>
          <a:lstStyle/>
          <a:p>
            <a:r>
              <a:rPr lang="zh-CN" altLang="en-US" b="1" i="1" dirty="0">
                <a:solidFill>
                  <a:srgbClr val="121212"/>
                </a:solidFill>
                <a:latin typeface="-apple-system"/>
              </a:rPr>
              <a:t>人生是永不停息的博弈过程，博弈意味着通过选择合适策略达到合意结果。作为博弈者者，最佳策略是最大限度地利用游戏规则；作为社会的最佳策略，是通过规则引导社会整理福利的增加。 </a:t>
            </a:r>
            <a:r>
              <a:rPr lang="en-US" altLang="zh-CN" dirty="0">
                <a:solidFill>
                  <a:srgbClr val="121212"/>
                </a:solidFill>
                <a:latin typeface="-apple-system"/>
              </a:rPr>
              <a:t>————</a:t>
            </a:r>
            <a:r>
              <a:rPr lang="zh-CN" altLang="en-US" b="1" dirty="0">
                <a:solidFill>
                  <a:srgbClr val="121212"/>
                </a:solidFill>
                <a:latin typeface="-apple-system"/>
              </a:rPr>
              <a:t>冯诺依曼</a:t>
            </a:r>
            <a:endParaRPr lang="zh-CN" altLang="en-US" dirty="0"/>
          </a:p>
        </p:txBody>
      </p:sp>
    </p:spTree>
    <p:extLst>
      <p:ext uri="{BB962C8B-B14F-4D97-AF65-F5344CB8AC3E}">
        <p14:creationId xmlns:p14="http://schemas.microsoft.com/office/powerpoint/2010/main" val="4120306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366" y="293914"/>
            <a:ext cx="6677485" cy="457200"/>
          </a:xfrm>
        </p:spPr>
        <p:txBody>
          <a:bodyPr/>
          <a:lstStyle/>
          <a:p>
            <a:r>
              <a:rPr lang="zh-CN" altLang="en-US" b="1" dirty="0"/>
              <a:t>博弈论奠基人</a:t>
            </a:r>
            <a:r>
              <a:rPr lang="en-US" altLang="zh-CN" b="1" dirty="0"/>
              <a:t>——John Nash</a:t>
            </a:r>
            <a:r>
              <a:rPr lang="zh-CN" altLang="en-US" b="1" dirty="0"/>
              <a:t>与纳什均衡</a:t>
            </a:r>
          </a:p>
        </p:txBody>
      </p:sp>
      <p:sp>
        <p:nvSpPr>
          <p:cNvPr id="3" name="灯片编号占位符 2"/>
          <p:cNvSpPr>
            <a:spLocks noGrp="1"/>
          </p:cNvSpPr>
          <p:nvPr>
            <p:ph type="sldNum" sz="quarter" idx="12"/>
          </p:nvPr>
        </p:nvSpPr>
        <p:spPr/>
        <p:txBody>
          <a:bodyPr/>
          <a:lstStyle/>
          <a:p>
            <a:fld id="{195DF8BB-3426-49E0-9D36-69DE378B8EB3}" type="slidenum">
              <a:rPr lang="zh-CN" altLang="en-US" smtClean="0"/>
              <a:pPr/>
              <a:t>65</a:t>
            </a:fld>
            <a:endParaRPr lang="zh-CN" altLang="en-US" dirty="0"/>
          </a:p>
        </p:txBody>
      </p:sp>
      <p:sp>
        <p:nvSpPr>
          <p:cNvPr id="4" name="矩形 3"/>
          <p:cNvSpPr/>
          <p:nvPr/>
        </p:nvSpPr>
        <p:spPr>
          <a:xfrm>
            <a:off x="448776" y="1144340"/>
            <a:ext cx="7731129" cy="2031325"/>
          </a:xfrm>
          <a:prstGeom prst="rect">
            <a:avLst/>
          </a:prstGeom>
        </p:spPr>
        <p:txBody>
          <a:bodyPr wrap="square">
            <a:spAutoFit/>
          </a:bodyPr>
          <a:lstStyle/>
          <a:p>
            <a:pPr algn="just"/>
            <a:r>
              <a:rPr lang="zh-CN" altLang="en-US" dirty="0">
                <a:solidFill>
                  <a:srgbClr val="404040"/>
                </a:solidFill>
                <a:latin typeface="Arial" panose="020B0604020202020204" pitchFamily="34" charset="0"/>
              </a:rPr>
              <a:t>早期的博弈论是非常抽象的，很难广泛应用于具体的场景。一个游戏，或者说一个互动的情境，最终会演变成一个什么样的结果，如果对此做出合理可靠的预测，用经济学的术语而言，什么样的结果可以构成一种均衡？</a:t>
            </a:r>
            <a:endParaRPr lang="en-US" altLang="zh-CN" dirty="0">
              <a:solidFill>
                <a:srgbClr val="404040"/>
              </a:solidFill>
              <a:latin typeface="Arial" panose="020B0604020202020204" pitchFamily="34" charset="0"/>
            </a:endParaRPr>
          </a:p>
          <a:p>
            <a:pPr algn="just"/>
            <a:endParaRPr lang="en-US" altLang="zh-CN" dirty="0">
              <a:solidFill>
                <a:srgbClr val="404040"/>
              </a:solidFill>
              <a:latin typeface="Arial" panose="020B0604020202020204" pitchFamily="34" charset="0"/>
            </a:endParaRPr>
          </a:p>
          <a:p>
            <a:pPr algn="just"/>
            <a:r>
              <a:rPr lang="en-US" altLang="zh-CN" dirty="0">
                <a:solidFill>
                  <a:srgbClr val="404040"/>
                </a:solidFill>
                <a:latin typeface="Arial" panose="020B0604020202020204" pitchFamily="34" charset="0"/>
              </a:rPr>
              <a:t>John Nash</a:t>
            </a:r>
            <a:r>
              <a:rPr lang="zh-CN" altLang="en-US" dirty="0">
                <a:solidFill>
                  <a:srgbClr val="404040"/>
                </a:solidFill>
                <a:latin typeface="Arial" panose="020B0604020202020204" pitchFamily="34" charset="0"/>
              </a:rPr>
              <a:t>给出了答案，他提出了一个概念，叫做</a:t>
            </a:r>
            <a:r>
              <a:rPr lang="zh-CN" altLang="en-US" b="1" dirty="0">
                <a:solidFill>
                  <a:srgbClr val="FF0000"/>
                </a:solidFill>
                <a:latin typeface="Arial" panose="020B0604020202020204" pitchFamily="34" charset="0"/>
              </a:rPr>
              <a:t>纳什均衡</a:t>
            </a:r>
            <a:r>
              <a:rPr lang="zh-CN" altLang="en-US" dirty="0">
                <a:solidFill>
                  <a:srgbClr val="404040"/>
                </a:solidFill>
                <a:latin typeface="Arial" panose="020B0604020202020204" pitchFamily="34" charset="0"/>
              </a:rPr>
              <a:t>，成为博弈论分析的基石，博弈论也因此被广泛应用，彻底改变了经济学和国际关系研究的方法论。</a:t>
            </a:r>
            <a:endParaRPr lang="zh-CN" altLang="en-US" b="0" i="0" dirty="0">
              <a:solidFill>
                <a:srgbClr val="404040"/>
              </a:solidFill>
              <a:effectLst/>
              <a:latin typeface="Arial" panose="020B0604020202020204" pitchFamily="34" charset="0"/>
            </a:endParaRPr>
          </a:p>
        </p:txBody>
      </p:sp>
      <p:sp>
        <p:nvSpPr>
          <p:cNvPr id="5" name="矩形 4"/>
          <p:cNvSpPr/>
          <p:nvPr/>
        </p:nvSpPr>
        <p:spPr>
          <a:xfrm>
            <a:off x="354663" y="3568891"/>
            <a:ext cx="7825242" cy="2031325"/>
          </a:xfrm>
          <a:prstGeom prst="rect">
            <a:avLst/>
          </a:prstGeom>
        </p:spPr>
        <p:txBody>
          <a:bodyPr wrap="square">
            <a:spAutoFit/>
          </a:bodyPr>
          <a:lstStyle/>
          <a:p>
            <a:pPr algn="just"/>
            <a:r>
              <a:rPr lang="zh-CN" altLang="en-US" dirty="0">
                <a:solidFill>
                  <a:srgbClr val="404040"/>
                </a:solidFill>
                <a:latin typeface="Arial" panose="020B0604020202020204" pitchFamily="34" charset="0"/>
              </a:rPr>
              <a:t>纳什均衡这个概念，帮助我们对一个博弈的结果做出可靠的预测，它告诉我们什么样的发展才具有稳定性，是一个均衡。</a:t>
            </a:r>
            <a:endParaRPr lang="en-US" altLang="zh-CN" dirty="0">
              <a:solidFill>
                <a:srgbClr val="404040"/>
              </a:solidFill>
              <a:latin typeface="Arial" panose="020B0604020202020204" pitchFamily="34" charset="0"/>
            </a:endParaRPr>
          </a:p>
          <a:p>
            <a:pPr algn="just"/>
            <a:endParaRPr lang="zh-CN" altLang="en-US" dirty="0">
              <a:solidFill>
                <a:srgbClr val="404040"/>
              </a:solidFill>
              <a:latin typeface="Arial" panose="020B0604020202020204" pitchFamily="34" charset="0"/>
            </a:endParaRPr>
          </a:p>
          <a:p>
            <a:pPr algn="just"/>
            <a:r>
              <a:rPr lang="zh-CN" altLang="en-US" dirty="0">
                <a:solidFill>
                  <a:srgbClr val="404040"/>
                </a:solidFill>
                <a:latin typeface="Arial" panose="020B0604020202020204" pitchFamily="34" charset="0"/>
              </a:rPr>
              <a:t>所谓纳什均衡，就是说，</a:t>
            </a:r>
            <a:r>
              <a:rPr lang="zh-CN" altLang="en-US" b="1" dirty="0">
                <a:solidFill>
                  <a:srgbClr val="FF0000"/>
                </a:solidFill>
                <a:latin typeface="Arial" panose="020B0604020202020204" pitchFamily="34" charset="0"/>
              </a:rPr>
              <a:t>当局中的每一个行动主体，给定其他人策略，都已经不能通过单方面的策略改变而实现额外的收益。也就是说，每个人的策略选择都已经实现了自身利益的最大化，因此每个人都没有改变现状的积极性，这样的局面就在互动中实现了平衡。</a:t>
            </a:r>
            <a:endParaRPr lang="zh-CN" altLang="en-US" b="0" i="0" dirty="0">
              <a:solidFill>
                <a:srgbClr val="FF0000"/>
              </a:solidFill>
              <a:effectLst/>
              <a:latin typeface="Arial" panose="020B0604020202020204" pitchFamily="34" charset="0"/>
            </a:endParaRPr>
          </a:p>
        </p:txBody>
      </p:sp>
      <p:pic>
        <p:nvPicPr>
          <p:cNvPr id="6" name="Picture 14" descr="John Nash, Louis Nirenberg share math&amp;#39;s Abel Prize | Science News">
            <a:extLst>
              <a:ext uri="{FF2B5EF4-FFF2-40B4-BE49-F238E27FC236}">
                <a16:creationId xmlns:a16="http://schemas.microsoft.com/office/drawing/2014/main" id="{C9DB6CEE-EDC6-4BEA-B893-18FFDB014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9" b="-74"/>
          <a:stretch/>
        </p:blipFill>
        <p:spPr bwMode="auto">
          <a:xfrm>
            <a:off x="9322177" y="850409"/>
            <a:ext cx="1752235" cy="219650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F57E1C5-6578-49A4-9075-0A93C4A3CCB8}"/>
              </a:ext>
            </a:extLst>
          </p:cNvPr>
          <p:cNvSpPr txBox="1"/>
          <p:nvPr/>
        </p:nvSpPr>
        <p:spPr>
          <a:xfrm>
            <a:off x="8784843" y="3193002"/>
            <a:ext cx="3407157" cy="830997"/>
          </a:xfrm>
          <a:prstGeom prst="rect">
            <a:avLst/>
          </a:prstGeom>
          <a:noFill/>
        </p:spPr>
        <p:txBody>
          <a:bodyPr wrap="square" rtlCol="0">
            <a:spAutoFit/>
          </a:bodyPr>
          <a:lstStyle/>
          <a:p>
            <a:r>
              <a:rPr lang="en-US" altLang="zh-CN" sz="1600" dirty="0">
                <a:latin typeface="+mn-ea"/>
              </a:rPr>
              <a:t>John Nash </a:t>
            </a:r>
            <a:r>
              <a:rPr lang="zh-CN" altLang="en-US" sz="1600" dirty="0">
                <a:latin typeface="+mn-ea"/>
              </a:rPr>
              <a:t>约翰</a:t>
            </a:r>
            <a:r>
              <a:rPr lang="en-US" altLang="zh-CN" sz="1600" dirty="0">
                <a:latin typeface="+mn-ea"/>
              </a:rPr>
              <a:t>.</a:t>
            </a:r>
            <a:r>
              <a:rPr lang="zh-CN" altLang="en-US" sz="1600" dirty="0">
                <a:latin typeface="+mn-ea"/>
              </a:rPr>
              <a:t>纳什</a:t>
            </a:r>
            <a:r>
              <a:rPr lang="en-US" altLang="zh-CN" sz="1600" dirty="0">
                <a:latin typeface="+mn-ea"/>
              </a:rPr>
              <a:t>(1928-2015)</a:t>
            </a:r>
          </a:p>
          <a:p>
            <a:r>
              <a:rPr lang="en-US" altLang="zh-CN" sz="1600" dirty="0">
                <a:latin typeface="+mn-ea"/>
              </a:rPr>
              <a:t>1994 </a:t>
            </a:r>
            <a:r>
              <a:rPr lang="zh-CN" altLang="en-US" sz="1600" dirty="0">
                <a:latin typeface="+mn-ea"/>
              </a:rPr>
              <a:t>诺贝尔经济学奖获得者，数学家</a:t>
            </a:r>
          </a:p>
        </p:txBody>
      </p:sp>
      <p:pic>
        <p:nvPicPr>
          <p:cNvPr id="8" name="Picture 12" descr="https://gimg2.baidu.com/image_search/src=http%3A%2F%2Fs9.rr.itc.cn%2Fr%2FwapChange%2F20164_15_14%2Fa69hhn0221613450352.jpg&amp;refer=http%3A%2F%2Fs9.rr.itc.cn&amp;app=2002&amp;size=f9999,10000&amp;q=a80&amp;n=0&amp;g=0n&amp;fmt=jpeg?sec=1638521451&amp;t=fea0b9d50f7b552b4b38ec970cccaeed">
            <a:extLst>
              <a:ext uri="{FF2B5EF4-FFF2-40B4-BE49-F238E27FC236}">
                <a16:creationId xmlns:a16="http://schemas.microsoft.com/office/drawing/2014/main" id="{86B541FF-9527-44FC-8710-849C046A3E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6014" y="3947281"/>
            <a:ext cx="1658398" cy="223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27317076-17AF-4586-B106-ABC20FA219A1}"/>
              </a:ext>
            </a:extLst>
          </p:cNvPr>
          <p:cNvPicPr>
            <a:picLocks noChangeAspect="1"/>
          </p:cNvPicPr>
          <p:nvPr/>
        </p:nvPicPr>
        <p:blipFill>
          <a:blip r:embed="rId3">
            <a:duotone>
              <a:schemeClr val="bg2">
                <a:shade val="45000"/>
                <a:satMod val="135000"/>
              </a:schemeClr>
              <a:prstClr val="white"/>
            </a:duotone>
          </a:blip>
          <a:stretch>
            <a:fillRect/>
          </a:stretch>
        </p:blipFill>
        <p:spPr>
          <a:xfrm>
            <a:off x="1495714" y="1042904"/>
            <a:ext cx="9200570" cy="5943498"/>
          </a:xfrm>
          <a:prstGeom prst="rect">
            <a:avLst/>
          </a:prstGeom>
          <a:ln>
            <a:noFill/>
          </a:ln>
          <a:effectLst>
            <a:softEdge rad="112500"/>
          </a:effectLst>
        </p:spPr>
      </p:pic>
      <p:sp>
        <p:nvSpPr>
          <p:cNvPr id="9" name="矩形: 圆角 8">
            <a:extLst>
              <a:ext uri="{FF2B5EF4-FFF2-40B4-BE49-F238E27FC236}">
                <a16:creationId xmlns:a16="http://schemas.microsoft.com/office/drawing/2014/main" id="{21408045-FBCC-45D8-8F3E-6A970189461C}"/>
              </a:ext>
            </a:extLst>
          </p:cNvPr>
          <p:cNvSpPr/>
          <p:nvPr/>
        </p:nvSpPr>
        <p:spPr>
          <a:xfrm>
            <a:off x="2788920" y="2369454"/>
            <a:ext cx="6614160" cy="2119091"/>
          </a:xfrm>
          <a:prstGeom prst="round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b="1" spc="300" dirty="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t>谢谢！</a:t>
            </a:r>
            <a:endParaRPr lang="en-US" altLang="zh-CN" sz="9600" b="1" spc="300" dirty="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endParaRPr>
          </a:p>
        </p:txBody>
      </p:sp>
      <p:sp>
        <p:nvSpPr>
          <p:cNvPr id="4" name="矩形 3">
            <a:extLst>
              <a:ext uri="{FF2B5EF4-FFF2-40B4-BE49-F238E27FC236}">
                <a16:creationId xmlns:a16="http://schemas.microsoft.com/office/drawing/2014/main" id="{671670D3-7B32-4F30-B1D8-DC88578037EF}"/>
              </a:ext>
            </a:extLst>
          </p:cNvPr>
          <p:cNvSpPr/>
          <p:nvPr/>
        </p:nvSpPr>
        <p:spPr>
          <a:xfrm>
            <a:off x="0" y="0"/>
            <a:ext cx="12192000" cy="94991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B683585-B911-48CB-A47C-6822AA6C7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1" y="92993"/>
            <a:ext cx="3684233" cy="763923"/>
          </a:xfrm>
          <a:prstGeom prst="rect">
            <a:avLst/>
          </a:prstGeom>
        </p:spPr>
      </p:pic>
      <p:cxnSp>
        <p:nvCxnSpPr>
          <p:cNvPr id="11" name="直接连接符 10">
            <a:extLst>
              <a:ext uri="{FF2B5EF4-FFF2-40B4-BE49-F238E27FC236}">
                <a16:creationId xmlns:a16="http://schemas.microsoft.com/office/drawing/2014/main" id="{0A614C2E-58F9-4989-9637-67AA2BB3D3EB}"/>
              </a:ext>
            </a:extLst>
          </p:cNvPr>
          <p:cNvCxnSpPr>
            <a:cxnSpLocks/>
          </p:cNvCxnSpPr>
          <p:nvPr/>
        </p:nvCxnSpPr>
        <p:spPr>
          <a:xfrm>
            <a:off x="2788920" y="4592852"/>
            <a:ext cx="661416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234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a:t>
            </a:r>
            <a:endParaRPr lang="en-US" dirty="0"/>
          </a:p>
        </p:txBody>
      </p:sp>
      <p:sp>
        <p:nvSpPr>
          <p:cNvPr id="3" name="内容占位符 2"/>
          <p:cNvSpPr>
            <a:spLocks noGrp="1"/>
          </p:cNvSpPr>
          <p:nvPr>
            <p:ph idx="4294967295"/>
          </p:nvPr>
        </p:nvSpPr>
        <p:spPr>
          <a:xfrm>
            <a:off x="805069" y="1386302"/>
            <a:ext cx="10366514" cy="3886200"/>
          </a:xfrm>
        </p:spPr>
        <p:txBody>
          <a:bodyPr>
            <a:normAutofit fontScale="62500" lnSpcReduction="20000"/>
          </a:bodyPr>
          <a:lstStyle/>
          <a:p>
            <a:pPr>
              <a:lnSpc>
                <a:spcPct val="120000"/>
              </a:lnSpc>
            </a:pPr>
            <a:r>
              <a:rPr lang="zh-CN" altLang="en-US" sz="2400" dirty="0"/>
              <a:t>你现在面临两个选择：</a:t>
            </a:r>
            <a:r>
              <a:rPr lang="zh-CN" altLang="en-US" sz="2400" b="1" dirty="0">
                <a:solidFill>
                  <a:srgbClr val="FF0000"/>
                </a:solidFill>
              </a:rPr>
              <a:t>合作</a:t>
            </a:r>
            <a:r>
              <a:rPr lang="zh-CN" altLang="en-US" sz="2400" dirty="0"/>
              <a:t>与</a:t>
            </a:r>
            <a:r>
              <a:rPr lang="zh-CN" altLang="en-US" sz="2400" b="1" dirty="0">
                <a:solidFill>
                  <a:srgbClr val="FF0000"/>
                </a:solidFill>
              </a:rPr>
              <a:t>不合作</a:t>
            </a:r>
            <a:endParaRPr lang="en-US" altLang="zh-CN" sz="2400" b="1" dirty="0">
              <a:solidFill>
                <a:srgbClr val="FF0000"/>
              </a:solidFill>
            </a:endParaRPr>
          </a:p>
          <a:p>
            <a:pPr>
              <a:lnSpc>
                <a:spcPct val="120000"/>
              </a:lnSpc>
            </a:pPr>
            <a:endParaRPr lang="en-US" altLang="zh-CN" sz="2400" dirty="0"/>
          </a:p>
          <a:p>
            <a:pPr>
              <a:lnSpc>
                <a:spcPct val="120000"/>
              </a:lnSpc>
            </a:pPr>
            <a:r>
              <a:rPr lang="zh-CN" altLang="en-US" sz="2400" dirty="0"/>
              <a:t>当</a:t>
            </a:r>
            <a:r>
              <a:rPr lang="en-US" altLang="zh-CN" sz="2400" b="1" dirty="0">
                <a:solidFill>
                  <a:srgbClr val="0000FF"/>
                </a:solidFill>
              </a:rPr>
              <a:t>95%</a:t>
            </a:r>
            <a:r>
              <a:rPr lang="zh-CN" altLang="en-US" sz="2400" b="1" dirty="0">
                <a:solidFill>
                  <a:srgbClr val="FF0000"/>
                </a:solidFill>
              </a:rPr>
              <a:t>人选择合作</a:t>
            </a:r>
            <a:r>
              <a:rPr lang="zh-CN" altLang="en-US" sz="2400" dirty="0"/>
              <a:t>时，所有人的平时成绩都将获得额外奖励</a:t>
            </a:r>
            <a:r>
              <a:rPr lang="en-US" altLang="zh-CN" sz="2400" b="1" dirty="0">
                <a:solidFill>
                  <a:srgbClr val="0000FF"/>
                </a:solidFill>
              </a:rPr>
              <a:t>5%</a:t>
            </a:r>
            <a:r>
              <a:rPr lang="en-US" altLang="zh-CN" sz="2400" dirty="0">
                <a:solidFill>
                  <a:srgbClr val="0000FF"/>
                </a:solidFill>
              </a:rPr>
              <a:t> </a:t>
            </a:r>
            <a:r>
              <a:rPr lang="en-US" altLang="zh-CN" sz="2400" dirty="0"/>
              <a:t>[</a:t>
            </a:r>
            <a:r>
              <a:rPr lang="zh-CN" altLang="en-US" sz="2400" dirty="0"/>
              <a:t>最终成绩计算方式：</a:t>
            </a:r>
            <a:r>
              <a:rPr lang="en-US" altLang="zh-CN" sz="2400" dirty="0"/>
              <a:t>x</a:t>
            </a:r>
            <a:r>
              <a:rPr lang="zh-CN" altLang="en-US" sz="2400" dirty="0"/>
              <a:t>（</a:t>
            </a:r>
            <a:r>
              <a:rPr lang="en-US" altLang="zh-CN" sz="2400" dirty="0"/>
              <a:t>1+5%</a:t>
            </a:r>
            <a:r>
              <a:rPr lang="zh-CN" altLang="en-US" sz="2400" dirty="0"/>
              <a:t>），满分</a:t>
            </a:r>
            <a:r>
              <a:rPr lang="en-US" altLang="zh-CN" sz="2400" dirty="0"/>
              <a:t>30</a:t>
            </a:r>
            <a:r>
              <a:rPr lang="zh-CN" altLang="en-US" sz="2400" dirty="0"/>
              <a:t>即止</a:t>
            </a:r>
            <a:r>
              <a:rPr lang="en-US" altLang="zh-CN" sz="2400" dirty="0"/>
              <a:t>]</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有</a:t>
            </a:r>
            <a:r>
              <a:rPr lang="en-US" altLang="zh-CN" sz="2400" b="1" dirty="0">
                <a:solidFill>
                  <a:srgbClr val="0000FF"/>
                </a:solidFill>
              </a:rPr>
              <a:t>5%</a:t>
            </a:r>
            <a:r>
              <a:rPr lang="zh-CN" altLang="en-US" sz="2400" b="1" dirty="0">
                <a:solidFill>
                  <a:srgbClr val="0000FF"/>
                </a:solidFill>
              </a:rPr>
              <a:t>以内的</a:t>
            </a:r>
            <a:r>
              <a:rPr lang="zh-CN" altLang="en-US" sz="2400" b="1" dirty="0">
                <a:solidFill>
                  <a:srgbClr val="FF0000"/>
                </a:solidFill>
              </a:rPr>
              <a:t>人不合作，但其他所有人都选择合作</a:t>
            </a:r>
            <a:r>
              <a:rPr lang="zh-CN" altLang="en-US" sz="2400" dirty="0"/>
              <a:t>，不合作的人将获得额外奖励</a:t>
            </a:r>
            <a:r>
              <a:rPr lang="en-US" altLang="zh-CN" sz="2400" b="1" dirty="0">
                <a:solidFill>
                  <a:srgbClr val="0000FF"/>
                </a:solidFill>
              </a:rPr>
              <a:t>20%</a:t>
            </a:r>
            <a:r>
              <a:rPr lang="zh-CN" altLang="en-US" sz="2400" dirty="0"/>
              <a:t>，其他人都将获得额外奖励</a:t>
            </a:r>
            <a:r>
              <a:rPr lang="en-US" altLang="zh-CN" sz="2400" b="1" dirty="0">
                <a:solidFill>
                  <a:srgbClr val="0000FF"/>
                </a:solidFill>
              </a:rPr>
              <a:t>0</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超过</a:t>
            </a:r>
            <a:r>
              <a:rPr lang="en-US" altLang="zh-CN" sz="2400" b="1" dirty="0">
                <a:solidFill>
                  <a:srgbClr val="0000FF"/>
                </a:solidFill>
              </a:rPr>
              <a:t>5%</a:t>
            </a:r>
            <a:r>
              <a:rPr lang="zh-CN" altLang="en-US" sz="2400" b="1" dirty="0">
                <a:solidFill>
                  <a:srgbClr val="0000FF"/>
                </a:solidFill>
              </a:rPr>
              <a:t>的</a:t>
            </a:r>
            <a:r>
              <a:rPr lang="zh-CN" altLang="en-US" sz="2400" b="1" dirty="0">
                <a:solidFill>
                  <a:srgbClr val="FF0000"/>
                </a:solidFill>
              </a:rPr>
              <a:t>人选择不合作</a:t>
            </a:r>
            <a:r>
              <a:rPr lang="zh-CN" altLang="en-US" sz="2400" dirty="0"/>
              <a:t>时，所有人都将获得额外</a:t>
            </a:r>
            <a:r>
              <a:rPr lang="en-US" altLang="zh-CN" sz="2400" b="1" dirty="0">
                <a:solidFill>
                  <a:srgbClr val="0000FF"/>
                </a:solidFill>
              </a:rPr>
              <a:t>0</a:t>
            </a:r>
          </a:p>
          <a:p>
            <a:pPr>
              <a:lnSpc>
                <a:spcPct val="120000"/>
              </a:lnSpc>
            </a:pPr>
            <a:endParaRPr lang="en-US" altLang="zh-CN" sz="2400" dirty="0"/>
          </a:p>
          <a:p>
            <a:pPr>
              <a:lnSpc>
                <a:spcPct val="120000"/>
              </a:lnSpc>
            </a:pPr>
            <a:r>
              <a:rPr lang="zh-CN" altLang="en-US" sz="2400" dirty="0"/>
              <a:t>你们的选择严格保密！</a:t>
            </a:r>
            <a:endParaRPr lang="en-US" altLang="zh-CN" sz="2400" dirty="0"/>
          </a:p>
        </p:txBody>
      </p:sp>
    </p:spTree>
    <p:extLst>
      <p:ext uri="{BB962C8B-B14F-4D97-AF65-F5344CB8AC3E}">
        <p14:creationId xmlns:p14="http://schemas.microsoft.com/office/powerpoint/2010/main" val="385736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1219200" y="428627"/>
            <a:ext cx="9753600" cy="2143125"/>
          </a:xfrm>
          <a:prstGeom prst="rect">
            <a:avLst/>
          </a:prstGeom>
          <a:noFill/>
        </p:spPr>
        <p:txBody>
          <a:bodyPr vert="horz" wrap="square" rtlCol="0" anchor="ctr" anchorCtr="0">
            <a:noAutofit/>
          </a:bodyPr>
          <a:lstStyle/>
          <a:p>
            <a:r>
              <a:rPr lang="zh-CN" altLang="en-US" sz="3467" dirty="0">
                <a:solidFill>
                  <a:srgbClr val="000000"/>
                </a:solidFill>
                <a:latin typeface="Microsoft Yahei"/>
                <a:ea typeface="Microsoft Yahei"/>
                <a:sym typeface="Microsoft Yahei"/>
              </a:rPr>
              <a:t>请在手机上作出你的选择</a:t>
            </a:r>
            <a:endParaRPr lang="en-US" sz="3467"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2438400" y="2786064"/>
            <a:ext cx="8534400" cy="642939"/>
          </a:xfrm>
          <a:prstGeom prst="rect">
            <a:avLst/>
          </a:prstGeom>
          <a:noFill/>
        </p:spPr>
        <p:txBody>
          <a:bodyPr vert="horz" rtlCol="0" anchor="ctr" anchorCtr="0">
            <a:noAutofit/>
          </a:bodyPr>
          <a:lstStyle/>
          <a:p>
            <a:r>
              <a:rPr lang="zh-CN" altLang="en-US" sz="3467" b="1" dirty="0">
                <a:solidFill>
                  <a:srgbClr val="000000"/>
                </a:solidFill>
                <a:latin typeface="Microsoft Yahei"/>
                <a:ea typeface="Microsoft Yahei"/>
                <a:sym typeface="Microsoft Yahei"/>
              </a:rPr>
              <a:t>合作</a:t>
            </a:r>
            <a:endParaRPr lang="en-US" sz="3467" b="1"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2438400" y="3643313"/>
            <a:ext cx="8534400" cy="642939"/>
          </a:xfrm>
          <a:prstGeom prst="rect">
            <a:avLst/>
          </a:prstGeom>
          <a:noFill/>
        </p:spPr>
        <p:txBody>
          <a:bodyPr vert="horz" rtlCol="0" anchor="ctr" anchorCtr="0">
            <a:noAutofit/>
          </a:bodyPr>
          <a:lstStyle/>
          <a:p>
            <a:r>
              <a:rPr lang="zh-CN" altLang="en-US" sz="3467" b="1" dirty="0">
                <a:solidFill>
                  <a:srgbClr val="000000"/>
                </a:solidFill>
                <a:latin typeface="+mn-ea"/>
                <a:sym typeface="Microsoft Yahei"/>
              </a:rPr>
              <a:t>不合作</a:t>
            </a:r>
            <a:endParaRPr lang="en-US" sz="3467" b="1" dirty="0">
              <a:solidFill>
                <a:srgbClr val="000000"/>
              </a:solidFill>
              <a:latin typeface="+mn-ea"/>
              <a:sym typeface="Microsoft Yahei"/>
            </a:endParaRPr>
          </a:p>
        </p:txBody>
      </p:sp>
      <p:sp>
        <p:nvSpPr>
          <p:cNvPr id="10" name="椭圆 9"/>
          <p:cNvSpPr>
            <a:spLocks noChangeAspect="1"/>
          </p:cNvSpPr>
          <p:nvPr>
            <p:custDataLst>
              <p:tags r:id="rId5"/>
            </p:custDataLst>
          </p:nvPr>
        </p:nvSpPr>
        <p:spPr>
          <a:xfrm>
            <a:off x="1485900" y="2850358"/>
            <a:ext cx="685800" cy="514351"/>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133">
                <a:solidFill>
                  <a:srgbClr val="FFFFFF"/>
                </a:solidFill>
                <a:latin typeface="Microsoft Yahei"/>
                <a:ea typeface="Microsoft Yahei"/>
                <a:sym typeface="Microsoft Yahei"/>
              </a:rPr>
              <a:t>A</a:t>
            </a:r>
          </a:p>
        </p:txBody>
      </p:sp>
      <p:sp>
        <p:nvSpPr>
          <p:cNvPr id="11" name="椭圆 10"/>
          <p:cNvSpPr>
            <a:spLocks noChangeAspect="1"/>
          </p:cNvSpPr>
          <p:nvPr>
            <p:custDataLst>
              <p:tags r:id="rId6"/>
            </p:custDataLst>
          </p:nvPr>
        </p:nvSpPr>
        <p:spPr>
          <a:xfrm>
            <a:off x="1485900" y="3707607"/>
            <a:ext cx="685800" cy="514351"/>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133">
                <a:solidFill>
                  <a:srgbClr val="FFFFFF"/>
                </a:solidFill>
                <a:latin typeface="Microsoft Yahei"/>
                <a:ea typeface="Microsoft Yahei"/>
                <a:sym typeface="Microsoft Yahei"/>
              </a:rPr>
              <a:t>B</a:t>
            </a:r>
          </a:p>
        </p:txBody>
      </p:sp>
      <p:sp>
        <p:nvSpPr>
          <p:cNvPr id="14" name="圆角矩形 13"/>
          <p:cNvSpPr/>
          <p:nvPr>
            <p:custDataLst>
              <p:tags r:id="rId7"/>
            </p:custDataLst>
          </p:nvPr>
        </p:nvSpPr>
        <p:spPr>
          <a:xfrm>
            <a:off x="6087010" y="4786955"/>
            <a:ext cx="205740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2133">
                <a:solidFill>
                  <a:srgbClr val="FFFFFF"/>
                </a:solidFill>
                <a:latin typeface="Microsoft Yahei"/>
                <a:ea typeface="Microsoft Yahei"/>
                <a:sym typeface="Microsoft Yahei"/>
              </a:rPr>
              <a:t>提交</a:t>
            </a:r>
            <a:endParaRPr lang="en-US" sz="2133">
              <a:solidFill>
                <a:srgbClr val="FFFFFF"/>
              </a:solidFill>
              <a:latin typeface="Microsoft Yahei"/>
              <a:ea typeface="Microsoft Yahei"/>
              <a:sym typeface="Microsoft Yahei"/>
            </a:endParaRPr>
          </a:p>
        </p:txBody>
      </p:sp>
      <p:grpSp>
        <p:nvGrpSpPr>
          <p:cNvPr id="12" name="组合 11"/>
          <p:cNvGrpSpPr/>
          <p:nvPr>
            <p:custDataLst>
              <p:tags r:id="rId8"/>
            </p:custDataLst>
          </p:nvPr>
        </p:nvGrpSpPr>
        <p:grpSpPr>
          <a:xfrm>
            <a:off x="0" y="0"/>
            <a:ext cx="12192000" cy="635000"/>
            <a:chOff x="0" y="0"/>
            <a:chExt cx="12192000" cy="635000"/>
          </a:xfrm>
        </p:grpSpPr>
        <p:sp>
          <p:nvSpPr>
            <p:cNvPr id="15" name="TitleBackground"/>
            <p:cNvSpPr/>
            <p:nvPr>
              <p:custDataLst>
                <p:tags r:id="rId10"/>
              </p:custDataLst>
            </p:nvPr>
          </p:nvSpPr>
          <p:spPr>
            <a:xfrm>
              <a:off x="0" y="0"/>
              <a:ext cx="12192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ColorBlock"/>
            <p:cNvSpPr/>
            <p:nvPr>
              <p:custDataLst>
                <p:tags r:id="rId11"/>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ypeText"/>
            <p:cNvSpPr txBox="1"/>
            <p:nvPr>
              <p:custDataLst>
                <p:tags r:id="rId12"/>
              </p:custDataLst>
            </p:nvPr>
          </p:nvSpPr>
          <p:spPr>
            <a:xfrm>
              <a:off x="254000" y="0"/>
              <a:ext cx="2540000" cy="635000"/>
            </a:xfrm>
            <a:prstGeom prst="rect">
              <a:avLst/>
            </a:prstGeom>
            <a:noFill/>
          </p:spPr>
          <p:txBody>
            <a:bodyPr vert="horz" wrap="none" rtlCol="0" anchor="ctr" anchorCtr="0">
              <a:noAutofit/>
            </a:bodyPr>
            <a:lstStyle/>
            <a:p>
              <a:r>
                <a:rPr lang="zh-CN" altLang="en-US" sz="3467">
                  <a:solidFill>
                    <a:srgbClr val="000000"/>
                  </a:solidFill>
                  <a:latin typeface="Microsoft Yahei"/>
                  <a:ea typeface="Microsoft Yahei"/>
                  <a:sym typeface="Microsoft Yahei"/>
                </a:rPr>
                <a:t>投票</a:t>
              </a:r>
              <a:endParaRPr lang="en-US" sz="3467" dirty="0">
                <a:solidFill>
                  <a:srgbClr val="000000"/>
                </a:solidFill>
                <a:latin typeface="Microsoft Yahei"/>
                <a:ea typeface="Microsoft Yahei"/>
                <a:sym typeface="Microsoft Yahei"/>
              </a:endParaRPr>
            </a:p>
          </p:txBody>
        </p:sp>
        <p:sp>
          <p:nvSpPr>
            <p:cNvPr id="9" name="TipText"/>
            <p:cNvSpPr txBox="1"/>
            <p:nvPr>
              <p:custDataLst>
                <p:tags r:id="rId13"/>
              </p:custDataLst>
            </p:nvPr>
          </p:nvSpPr>
          <p:spPr>
            <a:xfrm>
              <a:off x="144653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8178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a:t>
            </a:r>
            <a:endParaRPr lang="en-US" dirty="0"/>
          </a:p>
        </p:txBody>
      </p:sp>
      <p:sp>
        <p:nvSpPr>
          <p:cNvPr id="3" name="内容占位符 2"/>
          <p:cNvSpPr>
            <a:spLocks noGrp="1"/>
          </p:cNvSpPr>
          <p:nvPr>
            <p:ph idx="4294967295"/>
          </p:nvPr>
        </p:nvSpPr>
        <p:spPr>
          <a:xfrm>
            <a:off x="805069" y="1386302"/>
            <a:ext cx="10366514" cy="3886200"/>
          </a:xfrm>
        </p:spPr>
        <p:txBody>
          <a:bodyPr>
            <a:normAutofit fontScale="62500" lnSpcReduction="20000"/>
          </a:bodyPr>
          <a:lstStyle/>
          <a:p>
            <a:pPr>
              <a:lnSpc>
                <a:spcPct val="120000"/>
              </a:lnSpc>
            </a:pPr>
            <a:r>
              <a:rPr lang="zh-CN" altLang="en-US" sz="2400" dirty="0"/>
              <a:t>你现在面临两个选择：</a:t>
            </a:r>
            <a:r>
              <a:rPr lang="zh-CN" altLang="en-US" sz="2400" b="1" dirty="0">
                <a:solidFill>
                  <a:srgbClr val="FF0000"/>
                </a:solidFill>
              </a:rPr>
              <a:t>合作</a:t>
            </a:r>
            <a:r>
              <a:rPr lang="zh-CN" altLang="en-US" sz="2400" dirty="0"/>
              <a:t>与</a:t>
            </a:r>
            <a:r>
              <a:rPr lang="zh-CN" altLang="en-US" sz="2400" b="1" dirty="0">
                <a:solidFill>
                  <a:srgbClr val="FF0000"/>
                </a:solidFill>
              </a:rPr>
              <a:t>不合作</a:t>
            </a:r>
            <a:endParaRPr lang="en-US" altLang="zh-CN" sz="2400" b="1" dirty="0">
              <a:solidFill>
                <a:srgbClr val="FF0000"/>
              </a:solidFill>
            </a:endParaRPr>
          </a:p>
          <a:p>
            <a:pPr>
              <a:lnSpc>
                <a:spcPct val="120000"/>
              </a:lnSpc>
            </a:pPr>
            <a:endParaRPr lang="en-US" altLang="zh-CN" sz="2400" dirty="0"/>
          </a:p>
          <a:p>
            <a:pPr>
              <a:lnSpc>
                <a:spcPct val="120000"/>
              </a:lnSpc>
            </a:pPr>
            <a:r>
              <a:rPr lang="zh-CN" altLang="en-US" sz="2400" dirty="0"/>
              <a:t>当</a:t>
            </a:r>
            <a:r>
              <a:rPr lang="en-US" altLang="zh-CN" sz="2400" b="1" dirty="0">
                <a:solidFill>
                  <a:srgbClr val="0000FF"/>
                </a:solidFill>
              </a:rPr>
              <a:t>95%</a:t>
            </a:r>
            <a:r>
              <a:rPr lang="zh-CN" altLang="en-US" sz="2400" b="1" dirty="0">
                <a:solidFill>
                  <a:srgbClr val="FF0000"/>
                </a:solidFill>
              </a:rPr>
              <a:t>人选择合作</a:t>
            </a:r>
            <a:r>
              <a:rPr lang="zh-CN" altLang="en-US" sz="2400" dirty="0"/>
              <a:t>时，所有人的平时成绩都将获得额外奖励</a:t>
            </a:r>
            <a:r>
              <a:rPr lang="en-US" altLang="zh-CN" sz="2400" b="1" dirty="0">
                <a:solidFill>
                  <a:srgbClr val="0000FF"/>
                </a:solidFill>
              </a:rPr>
              <a:t>5%</a:t>
            </a:r>
            <a:r>
              <a:rPr lang="en-US" altLang="zh-CN" sz="2400" dirty="0">
                <a:solidFill>
                  <a:srgbClr val="0000FF"/>
                </a:solidFill>
              </a:rPr>
              <a:t> </a:t>
            </a:r>
            <a:r>
              <a:rPr lang="en-US" altLang="zh-CN" sz="2400" dirty="0"/>
              <a:t>[</a:t>
            </a:r>
            <a:r>
              <a:rPr lang="zh-CN" altLang="en-US" sz="2400" dirty="0"/>
              <a:t>最终成绩计算方式：</a:t>
            </a:r>
            <a:r>
              <a:rPr lang="en-US" altLang="zh-CN" sz="2400" dirty="0"/>
              <a:t>x</a:t>
            </a:r>
            <a:r>
              <a:rPr lang="zh-CN" altLang="en-US" sz="2400" dirty="0"/>
              <a:t>（</a:t>
            </a:r>
            <a:r>
              <a:rPr lang="en-US" altLang="zh-CN" sz="2400" dirty="0"/>
              <a:t>1+5%</a:t>
            </a:r>
            <a:r>
              <a:rPr lang="zh-CN" altLang="en-US" sz="2400" dirty="0"/>
              <a:t>），满分</a:t>
            </a:r>
            <a:r>
              <a:rPr lang="en-US" altLang="zh-CN" sz="2400" dirty="0"/>
              <a:t>30</a:t>
            </a:r>
            <a:r>
              <a:rPr lang="zh-CN" altLang="en-US" sz="2400" dirty="0"/>
              <a:t>即止</a:t>
            </a:r>
            <a:r>
              <a:rPr lang="en-US" altLang="zh-CN" sz="2400" dirty="0"/>
              <a:t>]</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有</a:t>
            </a:r>
            <a:r>
              <a:rPr lang="en-US" altLang="zh-CN" sz="2400" b="1" dirty="0">
                <a:solidFill>
                  <a:srgbClr val="0000FF"/>
                </a:solidFill>
              </a:rPr>
              <a:t>5%</a:t>
            </a:r>
            <a:r>
              <a:rPr lang="zh-CN" altLang="en-US" sz="2400" b="1" dirty="0">
                <a:solidFill>
                  <a:srgbClr val="0000FF"/>
                </a:solidFill>
              </a:rPr>
              <a:t>以内的</a:t>
            </a:r>
            <a:r>
              <a:rPr lang="zh-CN" altLang="en-US" sz="2400" b="1" dirty="0">
                <a:solidFill>
                  <a:srgbClr val="FF0000"/>
                </a:solidFill>
              </a:rPr>
              <a:t>人不合作，但其他所有人都选择合作</a:t>
            </a:r>
            <a:r>
              <a:rPr lang="zh-CN" altLang="en-US" sz="2400" dirty="0"/>
              <a:t>，不合作的人将获得额外奖励</a:t>
            </a:r>
            <a:r>
              <a:rPr lang="en-US" altLang="zh-CN" sz="2400" b="1" dirty="0">
                <a:solidFill>
                  <a:srgbClr val="0000FF"/>
                </a:solidFill>
              </a:rPr>
              <a:t>20%</a:t>
            </a:r>
            <a:r>
              <a:rPr lang="zh-CN" altLang="en-US" sz="2400" dirty="0"/>
              <a:t>，其他人都将获得额外奖励</a:t>
            </a:r>
            <a:r>
              <a:rPr lang="en-US" altLang="zh-CN" sz="2400" b="1" dirty="0">
                <a:solidFill>
                  <a:srgbClr val="0000FF"/>
                </a:solidFill>
              </a:rPr>
              <a:t>-5%</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当</a:t>
            </a:r>
            <a:r>
              <a:rPr lang="zh-CN" altLang="en-US" sz="2400" b="1" dirty="0">
                <a:solidFill>
                  <a:srgbClr val="FF0000"/>
                </a:solidFill>
              </a:rPr>
              <a:t>超过</a:t>
            </a:r>
            <a:r>
              <a:rPr lang="en-US" altLang="zh-CN" sz="2400" b="1" dirty="0">
                <a:solidFill>
                  <a:srgbClr val="0000FF"/>
                </a:solidFill>
              </a:rPr>
              <a:t>5%</a:t>
            </a:r>
            <a:r>
              <a:rPr lang="zh-CN" altLang="en-US" sz="2400" b="1" dirty="0">
                <a:solidFill>
                  <a:srgbClr val="0000FF"/>
                </a:solidFill>
              </a:rPr>
              <a:t>的</a:t>
            </a:r>
            <a:r>
              <a:rPr lang="zh-CN" altLang="en-US" sz="2400" b="1" dirty="0">
                <a:solidFill>
                  <a:srgbClr val="FF0000"/>
                </a:solidFill>
              </a:rPr>
              <a:t>人选择不合作</a:t>
            </a:r>
            <a:r>
              <a:rPr lang="zh-CN" altLang="en-US" sz="2400" dirty="0"/>
              <a:t>时，所有人都将获得额外</a:t>
            </a:r>
            <a:r>
              <a:rPr lang="en-US" altLang="zh-CN" sz="2400" b="1" dirty="0">
                <a:solidFill>
                  <a:srgbClr val="0000FF"/>
                </a:solidFill>
              </a:rPr>
              <a:t>0</a:t>
            </a:r>
          </a:p>
          <a:p>
            <a:pPr>
              <a:lnSpc>
                <a:spcPct val="120000"/>
              </a:lnSpc>
            </a:pPr>
            <a:endParaRPr lang="en-US" altLang="zh-CN" sz="2400" dirty="0"/>
          </a:p>
          <a:p>
            <a:pPr>
              <a:lnSpc>
                <a:spcPct val="120000"/>
              </a:lnSpc>
            </a:pPr>
            <a:r>
              <a:rPr lang="zh-CN" altLang="en-US" sz="2400" dirty="0"/>
              <a:t>你们的选择严格保密！</a:t>
            </a:r>
            <a:endParaRPr lang="en-US" altLang="zh-CN" sz="2400" dirty="0"/>
          </a:p>
        </p:txBody>
      </p:sp>
    </p:spTree>
    <p:extLst>
      <p:ext uri="{BB962C8B-B14F-4D97-AF65-F5344CB8AC3E}">
        <p14:creationId xmlns:p14="http://schemas.microsoft.com/office/powerpoint/2010/main" val="114600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4.xml><?xml version="1.0" encoding="utf-8"?>
<p:tagLst xmlns:a="http://schemas.openxmlformats.org/drawingml/2006/main" xmlns:r="http://schemas.openxmlformats.org/officeDocument/2006/relationships" xmlns:p="http://schemas.openxmlformats.org/presentationml/2006/main">
  <p:tag name="ANONYMOUSPOLLING" val="False"/>
  <p:tag name="RAINPROBLEMTYPE" val="Polling"/>
  <p:tag name="RAINPROBLEM" val="Polling"/>
  <p:tag name="PROBLEMSCORE" val="0.0"/>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7.xml><?xml version="1.0" encoding="utf-8"?>
<p:tagLst xmlns:a="http://schemas.openxmlformats.org/drawingml/2006/main" xmlns:r="http://schemas.openxmlformats.org/officeDocument/2006/relationships" xmlns:p="http://schemas.openxmlformats.org/presentationml/2006/main">
  <p:tag name="ANONYMOUSPOLLING" val="False"/>
  <p:tag name="RAINPROBLEMTYPE" val="Polling"/>
  <p:tag name="RAINPROBLEM" val="Polling"/>
  <p:tag name="PROBLEMSCORE" val="0.0"/>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hnfxcok">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4080</TotalTime>
  <Words>6288</Words>
  <Application>Microsoft Office PowerPoint</Application>
  <PresentationFormat>宽屏</PresentationFormat>
  <Paragraphs>715</Paragraphs>
  <Slides>66</Slides>
  <Notes>33</Notes>
  <HiddenSlides>1</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66</vt:i4>
      </vt:variant>
    </vt:vector>
  </HeadingPairs>
  <TitlesOfParts>
    <vt:vector size="85" baseType="lpstr">
      <vt:lpstr>-apple-system</vt:lpstr>
      <vt:lpstr>等线</vt:lpstr>
      <vt:lpstr>仿宋_GB2312</vt:lpstr>
      <vt:lpstr>楷体</vt:lpstr>
      <vt:lpstr>宋体</vt:lpstr>
      <vt:lpstr>Microsoft YaHei</vt:lpstr>
      <vt:lpstr>Microsoft YaHei</vt:lpstr>
      <vt:lpstr>Microsoft YaHei</vt:lpstr>
      <vt:lpstr>Agency FB</vt:lpstr>
      <vt:lpstr>Arial</vt:lpstr>
      <vt:lpstr>Arial</vt:lpstr>
      <vt:lpstr>Calibri</vt:lpstr>
      <vt:lpstr>Cambria Math</vt:lpstr>
      <vt:lpstr>Times New Roman</vt:lpstr>
      <vt:lpstr>Wingdings</vt:lpstr>
      <vt:lpstr>第一PPT，www.1ppt.com</vt:lpstr>
      <vt:lpstr>Equation</vt:lpstr>
      <vt:lpstr>Microsoft 公式 3.0</vt:lpstr>
      <vt:lpstr>公式</vt:lpstr>
      <vt:lpstr>PowerPoint 演示文稿</vt:lpstr>
      <vt:lpstr>PowerPoint 演示文稿</vt:lpstr>
      <vt:lpstr>Game Theory 游戏论 </vt:lpstr>
      <vt:lpstr>Game Theory 游戏论 </vt:lpstr>
      <vt:lpstr>游戏</vt:lpstr>
      <vt:lpstr>PowerPoint 演示文稿</vt:lpstr>
      <vt:lpstr>游戏</vt:lpstr>
      <vt:lpstr>PowerPoint 演示文稿</vt:lpstr>
      <vt:lpstr>游戏</vt:lpstr>
      <vt:lpstr>PowerPoint 演示文稿</vt:lpstr>
      <vt:lpstr>什么是博弈？</vt:lpstr>
      <vt:lpstr>什么是博弈</vt:lpstr>
      <vt:lpstr>你能回答这些问题吗？</vt:lpstr>
      <vt:lpstr>PowerPoint 演示文稿</vt:lpstr>
      <vt:lpstr>什么是博弈论（Game Theory）</vt:lpstr>
      <vt:lpstr>课程意义</vt:lpstr>
      <vt:lpstr>博弈论的重要性</vt:lpstr>
      <vt:lpstr>教学内容</vt:lpstr>
      <vt:lpstr>教材介绍</vt:lpstr>
      <vt:lpstr>参考书</vt:lpstr>
      <vt:lpstr>主讲人:  万光羽，数字经济系副主任、副教授  主要研究兴趣：企业运营与供应链，碳中和，数字经济 （应用微观和产业组织）  Email: wgy815@163.com   课程考核：平时成绩（30%）+期中考试成绩（20%）+期末考试成绩（50%）  平时成绩=课堂参与（15%）+课程报告（15%）  课堂参与：签到+答题+讨论参与（签到与部分答题讨论通过雨课堂进行）  小组课程报告：1、请选择一届与博弈论相关的诺贝尔经济学奖，介绍获奖的研究成果，并选择一篇获奖者的论文撰写论文阅读报告，2、运用博弈论方法具体分析一个感兴趣的现实案例，3、对本课程的具体建议 （第15周提交，正文请不要超过12页，与网上内容相似度超过10%按抄袭处理，逻辑清晰与分析深度，写作美观规范，案例新颖等） （建议3人一组，但不超过4人一组）  课程时间安排：周一（1-15周）、周三（1-8周），实验课程安排：第16周同一时间地点+线上2课时（QQ群） </vt:lpstr>
      <vt:lpstr>博弈论与经济学的关系</vt:lpstr>
      <vt:lpstr>新古典经济学（neo-classic economics）</vt:lpstr>
      <vt:lpstr>博弈论进入主流经济学</vt:lpstr>
      <vt:lpstr>两种均衡的比较</vt:lpstr>
      <vt:lpstr>不谋而合：经济学研究的趋势与博弈论</vt:lpstr>
      <vt:lpstr>不谋而合：经济学研究的趋势与博弈论</vt:lpstr>
      <vt:lpstr>博弈论和经济学诺贝尔奖</vt:lpstr>
      <vt:lpstr>有趣视频资料</vt:lpstr>
      <vt:lpstr>PowerPoint 演示文稿</vt:lpstr>
      <vt:lpstr>1.1 什么是博弈论</vt:lpstr>
      <vt:lpstr>1.1.1 从游戏到博弈</vt:lpstr>
      <vt:lpstr>1.1.2 博弈论的主要内容</vt:lpstr>
      <vt:lpstr>1.1.2 博弈论的主要内容</vt:lpstr>
      <vt:lpstr>1.2 几个经典博弈模型</vt:lpstr>
      <vt:lpstr>1.2.1 赌胜博弈</vt:lpstr>
      <vt:lpstr>1.2.1.1 田忌赛马</vt:lpstr>
      <vt:lpstr>1.2.1.2 石头、剪刀、布</vt:lpstr>
      <vt:lpstr>1.2.2 囚徒的困境</vt:lpstr>
      <vt:lpstr>1.2.2 囚徒的困境</vt:lpstr>
      <vt:lpstr>1.2.3 双寡头销价竞争</vt:lpstr>
      <vt:lpstr>1.2.4 产量决策的古诺模型</vt:lpstr>
      <vt:lpstr>1.2.4.1 离散变量的三厂商古诺模型</vt:lpstr>
      <vt:lpstr>1.2.4.2 连续变量的n厂商古诺模型</vt:lpstr>
      <vt:lpstr>1.3 博弈的特征和博弈的分类</vt:lpstr>
      <vt:lpstr>博弈的基本元素</vt:lpstr>
      <vt:lpstr>1.3.1 博弈中的博弈方</vt:lpstr>
      <vt:lpstr>1.3.1.1 单人博弈——只有一个博弈方的博弈</vt:lpstr>
      <vt:lpstr>二、运输路线</vt:lpstr>
      <vt:lpstr>1.3.1.2 两人博弈</vt:lpstr>
      <vt:lpstr>1.3.1.3 多人博弈</vt:lpstr>
      <vt:lpstr>1.3.2 博弈中的策略</vt:lpstr>
      <vt:lpstr>1.3.3 博弈的过程</vt:lpstr>
      <vt:lpstr>1.3.3 博弈的过程</vt:lpstr>
      <vt:lpstr>1.3.3 博弈的过程</vt:lpstr>
      <vt:lpstr>1.3.4 博弈中的得益</vt:lpstr>
      <vt:lpstr>1.3.4 博弈中的得益</vt:lpstr>
      <vt:lpstr>1.3.5 博弈的信息结构</vt:lpstr>
      <vt:lpstr>1.3.6 博弈方式和决策方式</vt:lpstr>
      <vt:lpstr>博弈的分类：合作与非合作</vt:lpstr>
      <vt:lpstr>1.3.7 非合作博弈分类</vt:lpstr>
      <vt:lpstr>博弈类型</vt:lpstr>
      <vt:lpstr>教学内容</vt:lpstr>
      <vt:lpstr>博弈论之父——冯诺伊曼</vt:lpstr>
      <vt:lpstr>博弈论奠基人——John Nash与纳什均衡</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dc:title>
  <dc:creator>第一PPT</dc:creator>
  <cp:keywords>www.1ppt.com</cp:keywords>
  <dc:description>www.1ppt.com</dc:description>
  <cp:lastModifiedBy>Peter Wan</cp:lastModifiedBy>
  <cp:revision>314</cp:revision>
  <dcterms:created xsi:type="dcterms:W3CDTF">2018-05-22T14:19:35Z</dcterms:created>
  <dcterms:modified xsi:type="dcterms:W3CDTF">2024-01-12T00:26:37Z</dcterms:modified>
</cp:coreProperties>
</file>